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 showSpecialPlsOnTitleSld="0">
  <p:sldMasterIdLst>
    <p:sldMasterId id="2147483648" r:id="rId1"/>
  </p:sldMasterIdLst>
  <p:notesMasterIdLst>
    <p:notesMasterId r:id="rId4"/>
  </p:notesMasterIdLst>
  <p:sldIdLst>
    <p:sldId id="267" r:id="rId3"/>
    <p:sldId id="533" r:id="rId5"/>
    <p:sldId id="1026" r:id="rId6"/>
    <p:sldId id="1028" r:id="rId7"/>
    <p:sldId id="1029" r:id="rId8"/>
    <p:sldId id="1036" r:id="rId9"/>
    <p:sldId id="1037" r:id="rId10"/>
    <p:sldId id="1038" r:id="rId11"/>
    <p:sldId id="1039" r:id="rId12"/>
    <p:sldId id="1040" r:id="rId13"/>
    <p:sldId id="1044" r:id="rId14"/>
    <p:sldId id="1045" r:id="rId15"/>
    <p:sldId id="1046" r:id="rId16"/>
    <p:sldId id="1041" r:id="rId17"/>
    <p:sldId id="1047" r:id="rId18"/>
    <p:sldId id="1139" r:id="rId19"/>
    <p:sldId id="1048" r:id="rId20"/>
    <p:sldId id="1049" r:id="rId21"/>
    <p:sldId id="1043" r:id="rId22"/>
    <p:sldId id="1042" r:id="rId23"/>
    <p:sldId id="1140" r:id="rId24"/>
    <p:sldId id="1030" r:id="rId25"/>
    <p:sldId id="1050" r:id="rId26"/>
    <p:sldId id="1051" r:id="rId27"/>
    <p:sldId id="1052" r:id="rId28"/>
    <p:sldId id="1058" r:id="rId29"/>
    <p:sldId id="1141" r:id="rId30"/>
    <p:sldId id="1142" r:id="rId31"/>
    <p:sldId id="1143" r:id="rId32"/>
    <p:sldId id="1059" r:id="rId33"/>
    <p:sldId id="1060" r:id="rId34"/>
    <p:sldId id="1061" r:id="rId35"/>
    <p:sldId id="1056" r:id="rId36"/>
    <p:sldId id="1057" r:id="rId37"/>
    <p:sldId id="1031" r:id="rId38"/>
    <p:sldId id="1145" r:id="rId39"/>
    <p:sldId id="1146" r:id="rId40"/>
    <p:sldId id="1062" r:id="rId41"/>
    <p:sldId id="1064" r:id="rId42"/>
    <p:sldId id="1148" r:id="rId43"/>
    <p:sldId id="1065" r:id="rId44"/>
    <p:sldId id="1066" r:id="rId45"/>
    <p:sldId id="1067" r:id="rId46"/>
    <p:sldId id="1068" r:id="rId47"/>
    <p:sldId id="1074" r:id="rId48"/>
    <p:sldId id="1075" r:id="rId49"/>
    <p:sldId id="1147" r:id="rId50"/>
    <p:sldId id="1078" r:id="rId51"/>
    <p:sldId id="1138" r:id="rId52"/>
    <p:sldId id="1032" r:id="rId53"/>
    <p:sldId id="1069" r:id="rId54"/>
    <p:sldId id="1070" r:id="rId55"/>
    <p:sldId id="1205" r:id="rId56"/>
    <p:sldId id="1206" r:id="rId57"/>
    <p:sldId id="1151" r:id="rId58"/>
    <p:sldId id="1204" r:id="rId59"/>
  </p:sldIdLst>
  <p:sldSz cx="9144000" cy="6858000" type="screen4x3"/>
  <p:notesSz cx="6858000" cy="9144000"/>
  <p:custDataLst>
    <p:tags r:id="rId6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ng bingshu" initials="w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5CAC"/>
    <a:srgbClr val="A747C1"/>
    <a:srgbClr val="7B318F"/>
    <a:srgbClr val="0AA4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40" autoAdjust="0"/>
    <p:restoredTop sz="78750" autoAdjust="0"/>
  </p:normalViewPr>
  <p:slideViewPr>
    <p:cSldViewPr snapToGrid="0">
      <p:cViewPr varScale="1">
        <p:scale>
          <a:sx n="60" d="100"/>
          <a:sy n="60" d="100"/>
        </p:scale>
        <p:origin x="86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4" Type="http://schemas.openxmlformats.org/officeDocument/2006/relationships/tags" Target="tags/tag1.xml"/><Relationship Id="rId63" Type="http://schemas.openxmlformats.org/officeDocument/2006/relationships/commentAuthors" Target="commentAuthors.xml"/><Relationship Id="rId62" Type="http://schemas.openxmlformats.org/officeDocument/2006/relationships/tableStyles" Target="tableStyles.xml"/><Relationship Id="rId61" Type="http://schemas.openxmlformats.org/officeDocument/2006/relationships/viewProps" Target="viewProps.xml"/><Relationship Id="rId60" Type="http://schemas.openxmlformats.org/officeDocument/2006/relationships/presProps" Target="presProps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9674AE-0E5C-4933-9F7F-A2E455558F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C8DC50-7547-4C2F-ADE7-16EE32F447A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r>
              <a:rPr lang="zh-CN" altLang="en-US" dirty="0"/>
              <a:t>板书：数据结构 是数据元素的集合，带有一定结构的集合。 </a:t>
            </a:r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r>
              <a:rPr lang="zh-CN" altLang="en-US" dirty="0"/>
              <a:t>板书</a:t>
            </a:r>
            <a:r>
              <a:rPr lang="en-US" altLang="zh-CN" dirty="0"/>
              <a:t>:</a:t>
            </a:r>
            <a:r>
              <a:rPr lang="zh-CN" altLang="en-US" dirty="0"/>
              <a:t>包含两大概念： 定义域（取值范围） 操作集（允许哪些运算）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      </a:t>
            </a:r>
            <a:r>
              <a:rPr lang="zh-CN" altLang="en-US" dirty="0"/>
              <a:t>例如 整型  </a:t>
            </a:r>
            <a:r>
              <a:rPr lang="en-US" altLang="zh-CN" dirty="0"/>
              <a:t>-32768~+32767     </a:t>
            </a:r>
            <a:r>
              <a:rPr lang="zh-CN" altLang="en-US" dirty="0"/>
              <a:t>加减乘除 取余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整数和整型有什么区别？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r>
              <a:rPr lang="zh-CN" altLang="en-US" dirty="0"/>
              <a:t>指针是原子的</a:t>
            </a:r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r>
              <a:rPr lang="zh-CN" altLang="en-US" dirty="0"/>
              <a:t>计算机里面 比较重要的一个是 抽象能力</a:t>
            </a:r>
            <a:endParaRPr lang="en-US" altLang="zh-CN" dirty="0"/>
          </a:p>
          <a:p>
            <a:pPr lvl="0"/>
            <a:r>
              <a:rPr lang="zh-CN" altLang="en-US" dirty="0"/>
              <a:t>设计 抽象 实现   </a:t>
            </a:r>
            <a:endParaRPr lang="en-US" altLang="zh-CN" dirty="0"/>
          </a:p>
          <a:p>
            <a:pPr lvl="0"/>
            <a:r>
              <a:rPr lang="zh-CN" altLang="en-US" dirty="0"/>
              <a:t>早期计算机处理得是数值， 一开始只能是机器语言，处理得是二进制</a:t>
            </a:r>
            <a:endParaRPr lang="en-US" altLang="zh-CN" dirty="0"/>
          </a:p>
          <a:p>
            <a:pPr lvl="0"/>
            <a:r>
              <a:rPr lang="zh-CN" altLang="en-US" dirty="0"/>
              <a:t>后面发展汇编语言， 符号语言， 这就可以说是对二进制的抽象</a:t>
            </a:r>
            <a:endParaRPr lang="en-US" altLang="zh-CN" dirty="0"/>
          </a:p>
          <a:p>
            <a:pPr lvl="0"/>
            <a:r>
              <a:rPr lang="zh-CN" altLang="en-US" dirty="0"/>
              <a:t>方便人的使用，就是一个抽象过程，需要网上查找一些 有关抽象的概念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r>
              <a:rPr lang="zh-CN" altLang="en-US" dirty="0"/>
              <a:t>计算机里面 比较重要的一个是 抽象能力</a:t>
            </a:r>
            <a:endParaRPr lang="en-US" altLang="zh-CN" dirty="0"/>
          </a:p>
          <a:p>
            <a:pPr lvl="0"/>
            <a:r>
              <a:rPr lang="zh-CN" altLang="en-US" dirty="0"/>
              <a:t>设计 抽象 实现   </a:t>
            </a:r>
            <a:endParaRPr lang="en-US" altLang="zh-CN" dirty="0"/>
          </a:p>
          <a:p>
            <a:pPr lvl="0"/>
            <a:r>
              <a:rPr lang="zh-CN" altLang="en-US" dirty="0"/>
              <a:t>早期计算机处理得是数值， 一开始只能是机器语言，处理得是二进制</a:t>
            </a:r>
            <a:endParaRPr lang="en-US" altLang="zh-CN" dirty="0"/>
          </a:p>
          <a:p>
            <a:pPr lvl="0"/>
            <a:r>
              <a:rPr lang="zh-CN" altLang="en-US" dirty="0"/>
              <a:t>后面发展汇编语言， 符号语言， 这就可以说是对二进制的抽象</a:t>
            </a:r>
            <a:endParaRPr lang="en-US" altLang="zh-CN" dirty="0"/>
          </a:p>
          <a:p>
            <a:pPr lvl="0"/>
            <a:r>
              <a:rPr lang="zh-CN" altLang="en-US" dirty="0"/>
              <a:t>方面人的使用，就是一个抽象过程，需要网上查找一些 有关抽象的概念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r>
              <a:rPr lang="zh-CN" altLang="en-US" dirty="0"/>
              <a:t>面向对象程序设计，  抽象数据类型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包括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两方面，其中定义是独立于实现的。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提纲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数据结构的基础概念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数据结构的内容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算法设计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1.4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算法描述工具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1.5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对算法性能评价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1.6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数据结构与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1.7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关于学习数据结构 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8DC50-7547-4C2F-ADE7-16EE32F44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r>
              <a:rPr lang="zh-CN" altLang="en-US" dirty="0"/>
              <a:t>板书：逻辑关系   表现在什么地方呢 </a:t>
            </a:r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r>
              <a:rPr lang="zh-CN" altLang="en-US" dirty="0"/>
              <a:t>四种基本数据结构，板书</a:t>
            </a:r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746" name="备注占位符 2"/>
              <p:cNvSpPr>
                <a:spLocks noGrp="1"/>
              </p:cNvSpPr>
              <p:nvPr>
                <p:ph type="body"/>
              </p:nvPr>
            </p:nvSpPr>
            <p:spPr>
              <a:noFill/>
              <a:ln>
                <a:noFill/>
              </a:ln>
            </p:spPr>
            <p:txBody>
              <a:bodyPr wrap="square" lIns="91440" tIns="45720" rIns="91440" bIns="45720" anchor="t"/>
              <a:lstStyle/>
              <a:p>
                <a:pPr lvl="0"/>
                <a:r>
                  <a:rPr lang="zh-CN" altLang="en-US" dirty="0"/>
                  <a:t>存储结构是逻辑结构在计算机中的实现，包含了元素的表示和关系的表示</a:t>
                </a:r>
                <a:endParaRPr lang="en-US" altLang="zh-CN" dirty="0"/>
              </a:p>
              <a:p>
                <a:pPr lvl="0"/>
                <a:endParaRPr lang="en-US" altLang="zh-CN" dirty="0"/>
              </a:p>
              <a:p>
                <a:pPr lvl="0"/>
                <a:r>
                  <a:rPr lang="zh-CN" altLang="en-US" dirty="0"/>
                  <a:t>顺序： 地址连续的存储</a:t>
                </a:r>
                <a:r>
                  <a:rPr lang="en-US" altLang="zh-CN" dirty="0"/>
                  <a:t>, </a:t>
                </a:r>
                <a:endParaRPr lang="en-US" altLang="zh-CN" dirty="0"/>
              </a:p>
              <a:p>
                <a:pPr lvl="0"/>
                <a:r>
                  <a:rPr lang="zh-CN" altLang="en-US" dirty="0"/>
                  <a:t>非顺序：空间是不连续的，可以是任意配置的。  逻辑关系依靠指针维持</a:t>
                </a: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要存入机器中，建立一从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的数据元素到存储空间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单元的映像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D</m:t>
                    </m:r>
                    <m:r>
                      <a:rPr lang="en-US" altLang="zh-CN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altLang="zh-CN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，即对于每一个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d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d</m:t>
                    </m:r>
                    <m:r>
                      <a:rPr lang="en-US" altLang="zh-CN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都有唯一的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altLang="zh-CN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使得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 Z ,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同时这个映像必须明显或隐含地体现关系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/>
                <a:endParaRPr lang="en-US" altLang="zh-CN" dirty="0"/>
              </a:p>
              <a:p>
                <a:pPr lvl="0"/>
                <a:endParaRPr lang="en-US" altLang="zh-CN" dirty="0"/>
              </a:p>
              <a:p>
                <a:pPr lvl="0"/>
                <a:endParaRPr lang="zh-CN" altLang="en-US" dirty="0"/>
              </a:p>
            </p:txBody>
          </p:sp>
        </mc:Choice>
        <mc:Fallback>
          <p:sp>
            <p:nvSpPr>
              <p:cNvPr id="31746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746" name="备注占位符 2"/>
              <p:cNvSpPr>
                <a:spLocks noGrp="1"/>
              </p:cNvSpPr>
              <p:nvPr>
                <p:ph type="body"/>
              </p:nvPr>
            </p:nvSpPr>
            <p:spPr>
              <a:noFill/>
              <a:ln>
                <a:noFill/>
              </a:ln>
            </p:spPr>
            <p:txBody>
              <a:bodyPr wrap="square" lIns="91440" tIns="45720" rIns="91440" bIns="45720" anchor="t"/>
              <a:lstStyle/>
              <a:p>
                <a:pPr lvl="0"/>
                <a:r>
                  <a:rPr lang="zh-CN" altLang="en-US" dirty="0"/>
                  <a:t>存储结构是逻辑结构在计算机中的实现，包含了元素的表示和关系的表示</a:t>
                </a:r>
                <a:endParaRPr lang="en-US" altLang="zh-CN" dirty="0"/>
              </a:p>
              <a:p>
                <a:pPr lvl="0"/>
                <a:endParaRPr lang="en-US" altLang="zh-CN" dirty="0"/>
              </a:p>
              <a:p>
                <a:pPr lvl="0"/>
                <a:r>
                  <a:rPr lang="zh-CN" altLang="en-US" dirty="0"/>
                  <a:t>顺序： 地址连续的存储</a:t>
                </a:r>
                <a:r>
                  <a:rPr lang="en-US" altLang="zh-CN" dirty="0"/>
                  <a:t>, </a:t>
                </a:r>
                <a:endParaRPr lang="en-US" altLang="zh-CN" dirty="0"/>
              </a:p>
              <a:p>
                <a:pPr lvl="0"/>
                <a:r>
                  <a:rPr lang="zh-CN" altLang="en-US" dirty="0"/>
                  <a:t>非顺序：空间是不连续的，可以是任意配置的。  逻辑关系依靠指针维持</a:t>
                </a: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要存入机器中，建立一从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的数据元素到存储空间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单元的映像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D</m:t>
                    </m:r>
                    <m:r>
                      <a:rPr lang="en-US" altLang="zh-CN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altLang="zh-CN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，即对于每一个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d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d</m:t>
                    </m:r>
                    <m:r>
                      <a:rPr lang="en-US" altLang="zh-CN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都有唯一的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altLang="zh-CN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使得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 Z ,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同时这个映像必须明显或隐含地体现关系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/>
                <a:endParaRPr lang="en-US" altLang="zh-CN" dirty="0"/>
              </a:p>
              <a:p>
                <a:pPr lvl="0"/>
                <a:endParaRPr lang="en-US" altLang="zh-CN" dirty="0"/>
              </a:p>
              <a:p>
                <a:pPr lvl="0"/>
                <a:endParaRPr lang="zh-CN" altLang="en-US" dirty="0"/>
              </a:p>
            </p:txBody>
          </p:sp>
        </mc:Choice>
        <mc:Fallback>
          <p:sp>
            <p:nvSpPr>
              <p:cNvPr id="31746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746" name="备注占位符 2"/>
              <p:cNvSpPr>
                <a:spLocks noGrp="1"/>
              </p:cNvSpPr>
              <p:nvPr>
                <p:ph type="body"/>
              </p:nvPr>
            </p:nvSpPr>
            <p:spPr>
              <a:noFill/>
              <a:ln>
                <a:noFill/>
              </a:ln>
            </p:spPr>
            <p:txBody>
              <a:bodyPr wrap="square" lIns="91440" tIns="45720" rIns="91440" bIns="45720" anchor="t"/>
              <a:lstStyle/>
              <a:p>
                <a:pPr lvl="0"/>
                <a:r>
                  <a:rPr lang="zh-CN" altLang="en-US" dirty="0"/>
                  <a:t>存储结构是逻辑结构在计算机中的实现，包含了元素的表示和关系的表示</a:t>
                </a:r>
                <a:endParaRPr lang="en-US" altLang="zh-CN" dirty="0"/>
              </a:p>
              <a:p>
                <a:pPr lvl="0"/>
                <a:endParaRPr lang="en-US" altLang="zh-CN" dirty="0"/>
              </a:p>
              <a:p>
                <a:pPr lvl="0"/>
                <a:r>
                  <a:rPr lang="zh-CN" altLang="en-US" dirty="0"/>
                  <a:t>顺序： 地址连续的存储</a:t>
                </a:r>
                <a:r>
                  <a:rPr lang="en-US" altLang="zh-CN" dirty="0"/>
                  <a:t>, </a:t>
                </a:r>
                <a:endParaRPr lang="en-US" altLang="zh-CN" dirty="0"/>
              </a:p>
              <a:p>
                <a:pPr lvl="0"/>
                <a:r>
                  <a:rPr lang="zh-CN" altLang="en-US" dirty="0"/>
                  <a:t>非顺序：空间是不连续的，可以是任意配置的。  逻辑关系依靠指针维持</a:t>
                </a: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要存入机器中，建立一从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的数据元素到存储空间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单元的映像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D</m:t>
                    </m:r>
                    <m:r>
                      <a:rPr lang="en-US" altLang="zh-CN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altLang="zh-CN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，即对于每一个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d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d</m:t>
                    </m:r>
                    <m:r>
                      <a:rPr lang="en-US" altLang="zh-CN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都有唯一的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altLang="zh-CN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使得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 Z ,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同时这个映像必须明显或隐含地体现关系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/>
                <a:endParaRPr lang="en-US" altLang="zh-CN" dirty="0"/>
              </a:p>
              <a:p>
                <a:pPr lvl="0"/>
                <a:endParaRPr lang="en-US" altLang="zh-CN" dirty="0"/>
              </a:p>
              <a:p>
                <a:pPr lvl="0"/>
                <a:endParaRPr lang="zh-CN" altLang="en-US" dirty="0"/>
              </a:p>
            </p:txBody>
          </p:sp>
        </mc:Choice>
        <mc:Fallback>
          <p:sp>
            <p:nvSpPr>
              <p:cNvPr id="31746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/>
              <a:t>数据结构的相关名词</a:t>
            </a:r>
            <a:endParaRPr lang="zh-CN" altLang="en-US" sz="1200" dirty="0"/>
          </a:p>
          <a:p>
            <a:r>
              <a:rPr lang="zh-CN" altLang="en-US" sz="1200" dirty="0"/>
              <a:t> 数据（</a:t>
            </a:r>
            <a:r>
              <a:rPr lang="en-US" altLang="zh-CN" sz="1200" dirty="0"/>
              <a:t>Data</a:t>
            </a:r>
            <a:r>
              <a:rPr lang="zh-CN" altLang="en-US" sz="1200" dirty="0"/>
              <a:t>）</a:t>
            </a:r>
            <a:endParaRPr lang="en-US" altLang="zh-CN" sz="1200" dirty="0"/>
          </a:p>
          <a:p>
            <a:r>
              <a:rPr lang="zh-CN" altLang="en-US" sz="1200" dirty="0"/>
              <a:t>数据元素（</a:t>
            </a:r>
            <a:r>
              <a:rPr lang="en-US" altLang="zh-CN" sz="1200" dirty="0"/>
              <a:t>Data Element</a:t>
            </a:r>
            <a:r>
              <a:rPr lang="zh-CN" altLang="en-US" sz="1200" dirty="0"/>
              <a:t>）</a:t>
            </a:r>
            <a:endParaRPr lang="en-US" altLang="zh-CN" sz="1200" dirty="0"/>
          </a:p>
          <a:p>
            <a:r>
              <a:rPr lang="zh-CN" altLang="en-US" sz="1200" dirty="0"/>
              <a:t>数据对象（</a:t>
            </a:r>
            <a:r>
              <a:rPr lang="en-US" altLang="zh-CN" sz="1200" dirty="0"/>
              <a:t>Data Object</a:t>
            </a:r>
            <a:r>
              <a:rPr lang="zh-CN" altLang="en-US" sz="1200" dirty="0"/>
              <a:t>）</a:t>
            </a:r>
            <a:endParaRPr lang="en-US" altLang="zh-CN" sz="1200" dirty="0"/>
          </a:p>
          <a:p>
            <a:r>
              <a:rPr lang="zh-CN" altLang="en-US" sz="1200" dirty="0"/>
              <a:t>数据结构（</a:t>
            </a:r>
            <a:r>
              <a:rPr lang="en-US" altLang="zh-CN" sz="1200" dirty="0"/>
              <a:t>Data Structure</a:t>
            </a:r>
            <a:r>
              <a:rPr lang="zh-CN" altLang="en-US" sz="1200" dirty="0"/>
              <a:t>）</a:t>
            </a:r>
            <a:endParaRPr lang="en-US" altLang="zh-CN" sz="1200" dirty="0"/>
          </a:p>
          <a:p>
            <a:r>
              <a:rPr lang="zh-CN" altLang="en-US" sz="1200" dirty="0"/>
              <a:t>数据类型（</a:t>
            </a:r>
            <a:r>
              <a:rPr lang="en-US" altLang="zh-CN" sz="1200" dirty="0"/>
              <a:t>Data Type</a:t>
            </a:r>
            <a:r>
              <a:rPr lang="zh-CN" altLang="en-US" sz="1200" dirty="0"/>
              <a:t>）</a:t>
            </a:r>
            <a:endParaRPr lang="en-US" altLang="zh-CN" sz="1200" dirty="0"/>
          </a:p>
          <a:p>
            <a:r>
              <a:rPr lang="zh-CN" altLang="en-US" sz="1200" dirty="0"/>
              <a:t>数据抽象与抽象数据类型</a:t>
            </a:r>
            <a:endParaRPr lang="zh-CN" altLang="en-US" sz="1200" dirty="0"/>
          </a:p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746" name="备注占位符 2"/>
              <p:cNvSpPr>
                <a:spLocks noGrp="1"/>
              </p:cNvSpPr>
              <p:nvPr>
                <p:ph type="body"/>
              </p:nvPr>
            </p:nvSpPr>
            <p:spPr>
              <a:noFill/>
              <a:ln>
                <a:noFill/>
              </a:ln>
            </p:spPr>
            <p:txBody>
              <a:bodyPr wrap="square" lIns="91440" tIns="45720" rIns="91440" bIns="45720" anchor="t"/>
              <a:lstStyle/>
              <a:p>
                <a:pPr lvl="0"/>
                <a:r>
                  <a:rPr lang="zh-CN" altLang="en-US" dirty="0"/>
                  <a:t>存储结构是逻辑结构在计算机中的实现，包含了元素的表示和关系的表示</a:t>
                </a:r>
                <a:endParaRPr lang="en-US" altLang="zh-CN" dirty="0"/>
              </a:p>
              <a:p>
                <a:pPr lvl="0"/>
                <a:endParaRPr lang="en-US" altLang="zh-CN" dirty="0"/>
              </a:p>
              <a:p>
                <a:pPr lvl="0"/>
                <a:r>
                  <a:rPr lang="zh-CN" altLang="en-US" dirty="0"/>
                  <a:t>顺序： 地址连续的存储</a:t>
                </a:r>
                <a:r>
                  <a:rPr lang="en-US" altLang="zh-CN" dirty="0"/>
                  <a:t>, </a:t>
                </a:r>
                <a:endParaRPr lang="en-US" altLang="zh-CN" dirty="0"/>
              </a:p>
              <a:p>
                <a:pPr lvl="0"/>
                <a:r>
                  <a:rPr lang="zh-CN" altLang="en-US" dirty="0"/>
                  <a:t>非顺序：空间是不连续的，可以是任意配置的。  逻辑关系依靠指针维持</a:t>
                </a: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要存入机器中，建立一从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的数据元素到存储空间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单元的映像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D</m:t>
                    </m:r>
                    <m:r>
                      <a:rPr lang="en-US" altLang="zh-CN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altLang="zh-CN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，即对于每一个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d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d</m:t>
                    </m:r>
                    <m:r>
                      <a:rPr lang="en-US" altLang="zh-CN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都有唯一的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altLang="zh-CN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使得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 Z ,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同时这个映像必须明显或隐含地体现关系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/>
                <a:endParaRPr lang="en-US" altLang="zh-CN" dirty="0"/>
              </a:p>
              <a:p>
                <a:pPr lvl="0"/>
                <a:endParaRPr lang="en-US" altLang="zh-CN" dirty="0"/>
              </a:p>
              <a:p>
                <a:pPr lvl="0"/>
                <a:endParaRPr lang="zh-CN" altLang="en-US" dirty="0"/>
              </a:p>
            </p:txBody>
          </p:sp>
        </mc:Choice>
        <mc:Fallback>
          <p:sp>
            <p:nvSpPr>
              <p:cNvPr id="31746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en-US" altLang="zh-CN" dirty="0"/>
          </a:p>
          <a:p>
            <a:pPr lvl="0"/>
            <a:r>
              <a:rPr lang="zh-CN" altLang="en-US" dirty="0"/>
              <a:t>存储： 可以顺序存储 也可以非顺序存储</a:t>
            </a:r>
            <a:endParaRPr lang="en-US" altLang="zh-CN" dirty="0"/>
          </a:p>
          <a:p>
            <a:pPr lvl="0"/>
            <a:r>
              <a:rPr lang="zh-CN" altLang="en-US" dirty="0"/>
              <a:t>对操作要进行逐一介绍</a:t>
            </a:r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r>
              <a:rPr lang="zh-CN" altLang="en-US" dirty="0"/>
              <a:t>板书：数据结构，按照一定的逻辑结构，组织起来的一批数据，按照一定的映像方式，把它存放在计算机中，</a:t>
            </a:r>
            <a:endParaRPr lang="en-US" altLang="zh-CN" dirty="0"/>
          </a:p>
          <a:p>
            <a:pPr lvl="0"/>
            <a:r>
              <a:rPr lang="zh-CN" altLang="en-US" dirty="0"/>
              <a:t>并在其上定义一个运算集合，这是数据结构的基本内容</a:t>
            </a:r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r>
              <a:rPr lang="zh-CN" altLang="en-US" dirty="0"/>
              <a:t>板书：数据结构，按照一定的逻辑结构，组织起来的一批数据，按照一定的映像方式，把它存放在计算机中，</a:t>
            </a:r>
            <a:endParaRPr lang="en-US" altLang="zh-CN" dirty="0"/>
          </a:p>
          <a:p>
            <a:pPr lvl="0"/>
            <a:r>
              <a:rPr lang="zh-CN" altLang="en-US" dirty="0"/>
              <a:t>并在其上定义一个运算集合，这是数据结构的基本内容</a:t>
            </a:r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r>
              <a:rPr lang="zh-CN" altLang="en-US" dirty="0"/>
              <a:t>算法：规则有限集， 为解决特定问题规定的一系列操作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r>
              <a:rPr lang="zh-CN" altLang="en-US" dirty="0"/>
              <a:t>算法可分两大类别：数值运算算法；非数值运算算法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r>
              <a:rPr lang="zh-CN" altLang="en-US" dirty="0"/>
              <a:t>有限性 确定性 可行性</a:t>
            </a:r>
            <a:endParaRPr lang="en-US" altLang="zh-CN" dirty="0"/>
          </a:p>
          <a:p>
            <a:pPr lvl="0"/>
            <a:r>
              <a:rPr lang="zh-CN" altLang="en-US" dirty="0"/>
              <a:t>输入和输出，</a:t>
            </a:r>
            <a:endParaRPr lang="en-US" altLang="zh-CN" dirty="0"/>
          </a:p>
          <a:p>
            <a:pPr lvl="0"/>
            <a:r>
              <a:rPr lang="zh-CN" altLang="en-US" dirty="0"/>
              <a:t> 有</a:t>
            </a:r>
            <a:r>
              <a:rPr lang="en-US" altLang="zh-CN" dirty="0"/>
              <a:t>0</a:t>
            </a:r>
            <a:r>
              <a:rPr lang="zh-CN" altLang="en-US" dirty="0"/>
              <a:t>个输入</a:t>
            </a:r>
            <a:r>
              <a:rPr lang="zh-CN" altLang="en-US" b="0" i="0" dirty="0">
                <a:solidFill>
                  <a:srgbClr val="1C1F21"/>
                </a:solidFill>
                <a:effectLst/>
                <a:latin typeface="PingFang SC"/>
              </a:rPr>
              <a:t>所谓</a:t>
            </a:r>
            <a:r>
              <a:rPr lang="en-US" altLang="zh-CN" b="0" i="0" dirty="0">
                <a:solidFill>
                  <a:srgbClr val="1C1F21"/>
                </a:solidFill>
                <a:effectLst/>
                <a:latin typeface="PingFang SC"/>
              </a:rPr>
              <a:t>0</a:t>
            </a:r>
            <a:r>
              <a:rPr lang="zh-CN" altLang="en-US" b="0" i="0" dirty="0">
                <a:solidFill>
                  <a:srgbClr val="1C1F21"/>
                </a:solidFill>
                <a:effectLst/>
                <a:latin typeface="PingFang SC"/>
              </a:rPr>
              <a:t>个输入是指算法本身定出了初始条件</a:t>
            </a:r>
            <a:r>
              <a:rPr lang="zh-CN" altLang="en-US" dirty="0"/>
              <a:t>必须有输出</a:t>
            </a:r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r>
              <a:rPr lang="zh-CN" altLang="en-US" dirty="0"/>
              <a:t>板书：  输入到计算机， 能被处理得符号集合  ，  可以是声音 可以是文字 可以是数值 图像 视频等</a:t>
            </a:r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r>
              <a:rPr lang="zh-CN" altLang="en-US" dirty="0"/>
              <a:t>很多时候 同学们都是在第二层次，第三层次有时候考虑 有时候不考虑， </a:t>
            </a:r>
            <a:endParaRPr lang="en-US" altLang="zh-CN" dirty="0"/>
          </a:p>
          <a:p>
            <a:pPr lvl="0"/>
            <a:r>
              <a:rPr lang="zh-CN" altLang="en-US" dirty="0"/>
              <a:t>力争要拿下第三层次 甚至第四层次</a:t>
            </a:r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r>
              <a:rPr lang="zh-CN" altLang="en-US" dirty="0"/>
              <a:t>第二层次</a:t>
            </a:r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r>
              <a:rPr lang="zh-CN" altLang="en-US" dirty="0"/>
              <a:t>以</a:t>
            </a:r>
            <a:r>
              <a:rPr lang="en-US" altLang="zh-CN" dirty="0"/>
              <a:t>C</a:t>
            </a:r>
            <a:r>
              <a:rPr lang="zh-CN" altLang="en-US" dirty="0"/>
              <a:t>语言为例，</a:t>
            </a:r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r>
              <a:rPr lang="zh-CN" altLang="en-US" dirty="0"/>
              <a:t>自然语言描述：优点：容易，  缺点：不严谨，</a:t>
            </a:r>
            <a:endParaRPr lang="en-US" altLang="zh-CN" dirty="0"/>
          </a:p>
          <a:p>
            <a:pPr lvl="0"/>
            <a:r>
              <a:rPr lang="zh-CN" altLang="en-US" dirty="0"/>
              <a:t>框图： 优点， 容易表示控制流向；  缺点，表示数据流向比较困难， 表示循环的时候不简洁</a:t>
            </a:r>
            <a:endParaRPr lang="en-US" altLang="zh-CN" dirty="0"/>
          </a:p>
          <a:p>
            <a:pPr lvl="0"/>
            <a:r>
              <a:rPr lang="zh-CN" altLang="en-US" dirty="0"/>
              <a:t>高级语言：优点，表示严谨；缺点，细节太多。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r>
              <a:rPr lang="zh-CN" altLang="en-US" dirty="0"/>
              <a:t>伪代码  找一个案例，  伪语言，</a:t>
            </a:r>
            <a:endParaRPr lang="en-US" altLang="zh-CN" dirty="0"/>
          </a:p>
          <a:p>
            <a:pPr lvl="0"/>
            <a:r>
              <a:rPr lang="zh-CN" altLang="en-US" dirty="0"/>
              <a:t>屏蔽掉细节，  </a:t>
            </a:r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/>
              <a:t>数据结构的相关名词</a:t>
            </a:r>
            <a:endParaRPr lang="zh-CN" altLang="en-US" sz="1200" dirty="0"/>
          </a:p>
          <a:p>
            <a:r>
              <a:rPr lang="zh-CN" altLang="en-US" sz="1200" dirty="0"/>
              <a:t> 数据（</a:t>
            </a:r>
            <a:r>
              <a:rPr lang="en-US" altLang="zh-CN" sz="1200" dirty="0"/>
              <a:t>Data</a:t>
            </a:r>
            <a:r>
              <a:rPr lang="zh-CN" altLang="en-US" sz="1200" dirty="0"/>
              <a:t>）</a:t>
            </a:r>
            <a:endParaRPr lang="en-US" altLang="zh-CN" sz="1200" dirty="0"/>
          </a:p>
          <a:p>
            <a:r>
              <a:rPr lang="zh-CN" altLang="en-US" sz="1200" dirty="0"/>
              <a:t>数据元素（</a:t>
            </a:r>
            <a:r>
              <a:rPr lang="en-US" altLang="zh-CN" sz="1200" dirty="0"/>
              <a:t>Data Element</a:t>
            </a:r>
            <a:r>
              <a:rPr lang="zh-CN" altLang="en-US" sz="1200" dirty="0"/>
              <a:t>）</a:t>
            </a:r>
            <a:endParaRPr lang="en-US" altLang="zh-CN" sz="1200" dirty="0"/>
          </a:p>
          <a:p>
            <a:r>
              <a:rPr lang="zh-CN" altLang="en-US" sz="1200" dirty="0"/>
              <a:t>数据对象（</a:t>
            </a:r>
            <a:r>
              <a:rPr lang="en-US" altLang="zh-CN" sz="1200" dirty="0"/>
              <a:t>Data Object</a:t>
            </a:r>
            <a:r>
              <a:rPr lang="zh-CN" altLang="en-US" sz="1200" dirty="0"/>
              <a:t>）</a:t>
            </a:r>
            <a:endParaRPr lang="en-US" altLang="zh-CN" sz="1200" dirty="0"/>
          </a:p>
          <a:p>
            <a:r>
              <a:rPr lang="zh-CN" altLang="en-US" sz="1200" dirty="0"/>
              <a:t>数据结构（</a:t>
            </a:r>
            <a:r>
              <a:rPr lang="en-US" altLang="zh-CN" sz="1200" dirty="0"/>
              <a:t>Data Structure</a:t>
            </a:r>
            <a:r>
              <a:rPr lang="zh-CN" altLang="en-US" sz="1200" dirty="0"/>
              <a:t>）</a:t>
            </a:r>
            <a:endParaRPr lang="en-US" altLang="zh-CN" sz="1200" dirty="0"/>
          </a:p>
          <a:p>
            <a:r>
              <a:rPr lang="zh-CN" altLang="en-US" sz="1200" dirty="0"/>
              <a:t>数据类型（</a:t>
            </a:r>
            <a:r>
              <a:rPr lang="en-US" altLang="zh-CN" sz="1200" dirty="0"/>
              <a:t>Data Type</a:t>
            </a:r>
            <a:r>
              <a:rPr lang="zh-CN" altLang="en-US" sz="1200" dirty="0"/>
              <a:t>）</a:t>
            </a:r>
            <a:endParaRPr lang="en-US" altLang="zh-CN" sz="1200" dirty="0"/>
          </a:p>
          <a:p>
            <a:r>
              <a:rPr lang="zh-CN" altLang="en-US" sz="1200" dirty="0"/>
              <a:t>数据抽象与抽象数据类型</a:t>
            </a:r>
            <a:endParaRPr lang="zh-CN" altLang="en-US" sz="1200" dirty="0"/>
          </a:p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>
              <a:lnSpc>
                <a:spcPct val="150000"/>
              </a:lnSpc>
            </a:pPr>
            <a:r>
              <a:rPr lang="zh-CN" altLang="en-US" sz="1200" dirty="0"/>
              <a:t>按照某种逻辑关系组织起来的一批数据，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zh-CN" altLang="en-US" sz="1200" dirty="0"/>
              <a:t>按一定的映像方式把它们存放在计算机的存储器中，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zh-CN" altLang="en-US" sz="1200" dirty="0"/>
              <a:t>并在这些数据上定义一个运算的集合，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zh-CN" altLang="en-US" sz="1200" dirty="0"/>
              <a:t>这些是数据结构课程的</a:t>
            </a:r>
            <a:r>
              <a:rPr lang="zh-CN" altLang="en-US" sz="1200" dirty="0">
                <a:solidFill>
                  <a:srgbClr val="FF0000"/>
                </a:solidFill>
              </a:rPr>
              <a:t>基本内容</a:t>
            </a:r>
            <a:r>
              <a:rPr lang="zh-CN" altLang="en-US" sz="1200" dirty="0"/>
              <a:t>。</a:t>
            </a:r>
            <a:endParaRPr lang="en-US" altLang="zh-CN" sz="1200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08363" y="849313"/>
            <a:ext cx="3057525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Thanks for your attentions.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E754D-AB13-4A80-B6E4-342A5DABBA1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r>
              <a:rPr lang="zh-CN" altLang="en-US" dirty="0"/>
              <a:t>解释数据项   ，  每一条记录就是一个数据元素 ，  一个数据元素可以只有一个数据项 </a:t>
            </a:r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r>
              <a:rPr lang="zh-CN" altLang="en-US" dirty="0"/>
              <a:t>数据对象： 是性质相同的数据元素集合，是数据的一个子集。 </a:t>
            </a:r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7"/>
          <p:cNvSpPr/>
          <p:nvPr/>
        </p:nvSpPr>
        <p:spPr>
          <a:xfrm>
            <a:off x="0" y="0"/>
            <a:ext cx="9144000" cy="72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21507" name="组合 9"/>
          <p:cNvGrpSpPr/>
          <p:nvPr/>
        </p:nvGrpSpPr>
        <p:grpSpPr>
          <a:xfrm>
            <a:off x="7243763" y="117475"/>
            <a:ext cx="1562100" cy="488950"/>
            <a:chOff x="158385" y="286693"/>
            <a:chExt cx="2644699" cy="621357"/>
          </a:xfrm>
        </p:grpSpPr>
        <p:pic>
          <p:nvPicPr>
            <p:cNvPr id="21508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002" y="350462"/>
              <a:ext cx="1963082" cy="493819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1509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385" y="286693"/>
              <a:ext cx="622312" cy="621357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4857" y="6305551"/>
            <a:ext cx="1035844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eaLnBrk="0" hangingPunct="0">
              <a:defRPr sz="1500" b="1" smtClean="0">
                <a:solidFill>
                  <a:srgbClr val="0070C0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2" name="日期占位符 1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页脚占位符 2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hyperlink" Target="mailto:wangbingshu@nwpu.edu.cn" TargetMode="Externa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4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9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7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5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3.GIF"/><Relationship Id="rId3" Type="http://schemas.openxmlformats.org/officeDocument/2006/relationships/image" Target="../media/image3.png"/><Relationship Id="rId2" Type="http://schemas.openxmlformats.org/officeDocument/2006/relationships/image" Target="../media/image42.jpeg"/><Relationship Id="rId1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17558" y="1755199"/>
            <a:ext cx="5829737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Structures</a:t>
            </a:r>
            <a:endParaRPr lang="en-US" altLang="zh-CN" sz="60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0" y="6662345"/>
            <a:ext cx="9144000" cy="18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0" y="-1"/>
            <a:ext cx="9144000" cy="923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967262" cy="102367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558067" y="128755"/>
            <a:ext cx="35859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School of Software</a:t>
            </a:r>
            <a:endParaRPr lang="zh-CN" altLang="en-US" sz="3000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529359" y="2857970"/>
            <a:ext cx="41294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Spring,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2024 for undergraduates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231019" y="4380397"/>
            <a:ext cx="4767052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Bingshu Wang</a:t>
            </a:r>
            <a:r>
              <a:rPr lang="en-US" altLang="zh-CN" sz="2800" dirty="0">
                <a:latin typeface="NimbusRomNo9L-Regu"/>
              </a:rPr>
              <a:t> </a:t>
            </a:r>
            <a:r>
              <a:rPr lang="zh-CN" altLang="en-US" sz="2800" dirty="0">
                <a:latin typeface="NimbusRomNo9L-Regu"/>
              </a:rPr>
              <a:t>（王兵书）</a:t>
            </a:r>
            <a:endParaRPr lang="en-US" altLang="zh-CN" sz="2800" dirty="0">
              <a:latin typeface="NimbusRomNo9L-Regu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100877" y="6127588"/>
            <a:ext cx="5027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/>
              <a:t>Email</a:t>
            </a:r>
            <a:r>
              <a:rPr lang="zh-CN" altLang="en-US" sz="2400" dirty="0"/>
              <a:t>：</a:t>
            </a:r>
            <a:r>
              <a:rPr lang="en-US" altLang="zh-CN" sz="2400" dirty="0">
                <a:hlinkClick r:id="rId2"/>
              </a:rPr>
              <a:t>wangbingshu@nwpu.edu.cn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5"/>
          <p:cNvSpPr/>
          <p:nvPr/>
        </p:nvSpPr>
        <p:spPr>
          <a:xfrm>
            <a:off x="695195" y="52177"/>
            <a:ext cx="9504492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1.1 </a:t>
            </a:r>
            <a:r>
              <a:rPr lang="zh-CN" altLang="en-US" sz="3600" dirty="0">
                <a:solidFill>
                  <a:schemeClr val="bg1"/>
                </a:solidFill>
              </a:rPr>
              <a:t>数据结构的基础概念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0305" y="943522"/>
            <a:ext cx="8763390" cy="3370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数据结构（</a:t>
            </a:r>
            <a:r>
              <a:rPr lang="en-US" altLang="zh-CN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Structure</a:t>
            </a:r>
            <a:r>
              <a: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数据结构是指相互之间存在一种或多种特定关系的数据元素集合，是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带有结构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数据元素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的集合，它指的是数据元素之间的相互关系，即数据的组织形式。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5"/>
          <p:cNvSpPr/>
          <p:nvPr/>
        </p:nvSpPr>
        <p:spPr>
          <a:xfrm>
            <a:off x="123826" y="896383"/>
            <a:ext cx="7525940" cy="507831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700" b="1" dirty="0">
                <a:solidFill>
                  <a:prstClr val="white"/>
                </a:solidFill>
                <a:sym typeface="Arial" panose="020B0604020202020204" pitchFamily="34" charset="0"/>
              </a:rPr>
              <a:t>学校简介</a:t>
            </a:r>
            <a:endParaRPr lang="zh-CN" altLang="en-US" sz="2700" b="1" dirty="0">
              <a:solidFill>
                <a:prstClr val="white"/>
              </a:solidFill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5" name="矩形 5"/>
          <p:cNvSpPr/>
          <p:nvPr/>
        </p:nvSpPr>
        <p:spPr>
          <a:xfrm>
            <a:off x="695195" y="52177"/>
            <a:ext cx="9504492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1.1 </a:t>
            </a:r>
            <a:r>
              <a:rPr lang="zh-CN" altLang="en-US" sz="3600" dirty="0">
                <a:solidFill>
                  <a:schemeClr val="bg1"/>
                </a:solidFill>
              </a:rPr>
              <a:t>数据结构的基础概念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345" y="1759071"/>
            <a:ext cx="4564498" cy="157094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54965" y="88099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数据结构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322" y="3330013"/>
            <a:ext cx="4457700" cy="32385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7114784" y="306840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树型结构</a:t>
            </a:r>
            <a:endParaRPr lang="zh-CN" altLang="en-US" sz="28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05" y="1254125"/>
            <a:ext cx="8110220" cy="5149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5"/>
          <p:cNvSpPr/>
          <p:nvPr/>
        </p:nvSpPr>
        <p:spPr>
          <a:xfrm>
            <a:off x="123826" y="896383"/>
            <a:ext cx="7525940" cy="507831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700" b="1" dirty="0">
                <a:solidFill>
                  <a:prstClr val="white"/>
                </a:solidFill>
                <a:sym typeface="Arial" panose="020B0604020202020204" pitchFamily="34" charset="0"/>
              </a:rPr>
              <a:t>学校简介</a:t>
            </a:r>
            <a:endParaRPr lang="zh-CN" altLang="en-US" sz="2700" b="1" dirty="0">
              <a:solidFill>
                <a:prstClr val="white"/>
              </a:solidFill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5" name="矩形 5"/>
          <p:cNvSpPr/>
          <p:nvPr/>
        </p:nvSpPr>
        <p:spPr>
          <a:xfrm>
            <a:off x="695195" y="52177"/>
            <a:ext cx="9504492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1.1 </a:t>
            </a:r>
            <a:r>
              <a:rPr lang="zh-CN" altLang="en-US" sz="3600" dirty="0">
                <a:solidFill>
                  <a:schemeClr val="bg1"/>
                </a:solidFill>
              </a:rPr>
              <a:t>数据结构的基础概念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0305" y="943522"/>
            <a:ext cx="8763390" cy="4017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数据类型（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Type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数据类型是一组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性质相同的值集合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以及定义在这个值集合上的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一组操作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的总称。如在高级语言中，整型类型的取值范围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-32768~+32767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，运算符集合为加、减、乘、除、取模，即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、*、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5"/>
          <p:cNvSpPr/>
          <p:nvPr/>
        </p:nvSpPr>
        <p:spPr>
          <a:xfrm>
            <a:off x="123826" y="896383"/>
            <a:ext cx="7525940" cy="507831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700" b="1" dirty="0">
                <a:solidFill>
                  <a:prstClr val="white"/>
                </a:solidFill>
                <a:sym typeface="Arial" panose="020B0604020202020204" pitchFamily="34" charset="0"/>
              </a:rPr>
              <a:t>学校简介</a:t>
            </a:r>
            <a:endParaRPr lang="zh-CN" altLang="en-US" sz="2700" b="1" dirty="0">
              <a:solidFill>
                <a:prstClr val="white"/>
              </a:solidFill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5" name="矩形 5"/>
          <p:cNvSpPr/>
          <p:nvPr/>
        </p:nvSpPr>
        <p:spPr>
          <a:xfrm>
            <a:off x="695195" y="52177"/>
            <a:ext cx="9504492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1.1 </a:t>
            </a:r>
            <a:r>
              <a:rPr lang="zh-CN" altLang="en-US" sz="3600" dirty="0">
                <a:solidFill>
                  <a:schemeClr val="bg1"/>
                </a:solidFill>
              </a:rPr>
              <a:t>数据结构的基础概念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7382" y="2403863"/>
            <a:ext cx="2772692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/>
              <a:t>数据类型</a:t>
            </a:r>
            <a:endParaRPr lang="zh-CN" altLang="en-US" sz="3600" dirty="0"/>
          </a:p>
        </p:txBody>
      </p:sp>
      <p:sp>
        <p:nvSpPr>
          <p:cNvPr id="5" name="左大括号 4"/>
          <p:cNvSpPr/>
          <p:nvPr/>
        </p:nvSpPr>
        <p:spPr>
          <a:xfrm>
            <a:off x="3103087" y="1666172"/>
            <a:ext cx="656348" cy="2389781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单圆角 5"/>
          <p:cNvSpPr/>
          <p:nvPr/>
        </p:nvSpPr>
        <p:spPr>
          <a:xfrm>
            <a:off x="3708087" y="1280962"/>
            <a:ext cx="2126121" cy="887498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原子类型</a:t>
            </a:r>
            <a:endParaRPr lang="zh-CN" altLang="en-US" sz="3200" dirty="0"/>
          </a:p>
        </p:txBody>
      </p:sp>
      <p:sp>
        <p:nvSpPr>
          <p:cNvPr id="9" name="矩形: 单圆角 8"/>
          <p:cNvSpPr/>
          <p:nvPr/>
        </p:nvSpPr>
        <p:spPr>
          <a:xfrm>
            <a:off x="3708086" y="3430413"/>
            <a:ext cx="2126121" cy="887498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结构类型</a:t>
            </a:r>
            <a:endParaRPr lang="zh-CN" altLang="en-US" sz="3200" dirty="0"/>
          </a:p>
        </p:txBody>
      </p:sp>
      <p:sp>
        <p:nvSpPr>
          <p:cNvPr id="7" name="文本框 6"/>
          <p:cNvSpPr txBox="1"/>
          <p:nvPr/>
        </p:nvSpPr>
        <p:spPr>
          <a:xfrm>
            <a:off x="6075431" y="144237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不可再分的</a:t>
            </a:r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6013723" y="3235481"/>
            <a:ext cx="2954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是可以分解，</a:t>
            </a:r>
            <a:endParaRPr lang="en-US" altLang="zh-CN" sz="2400" dirty="0"/>
          </a:p>
          <a:p>
            <a:r>
              <a:rPr lang="zh-CN" altLang="en-US" sz="2400" dirty="0"/>
              <a:t>它的成分是原子的，</a:t>
            </a:r>
            <a:endParaRPr lang="en-US" altLang="zh-CN" sz="2400" dirty="0"/>
          </a:p>
          <a:p>
            <a:r>
              <a:rPr lang="zh-CN" altLang="en-US" sz="2400" dirty="0"/>
              <a:t>也可以是结构的。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728047" y="5333187"/>
            <a:ext cx="7588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问：</a:t>
            </a:r>
            <a:r>
              <a:rPr lang="en-US" altLang="zh-CN" sz="2800" dirty="0"/>
              <a:t>C</a:t>
            </a:r>
            <a:r>
              <a:rPr lang="zh-CN" altLang="en-US" sz="2800" dirty="0"/>
              <a:t>语言中的</a:t>
            </a:r>
            <a:r>
              <a:rPr lang="zh-CN" altLang="en-US" sz="2800" b="1" dirty="0"/>
              <a:t>指针</a:t>
            </a:r>
            <a:r>
              <a:rPr lang="zh-CN" altLang="en-US" sz="2800" dirty="0"/>
              <a:t>是原子类型还是结构类型？</a:t>
            </a:r>
            <a:endParaRPr lang="zh-CN" altLang="en-US" sz="2800" dirty="0"/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5"/>
          <p:cNvSpPr/>
          <p:nvPr/>
        </p:nvSpPr>
        <p:spPr>
          <a:xfrm>
            <a:off x="123826" y="896383"/>
            <a:ext cx="7525940" cy="507831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700" b="1" dirty="0">
                <a:solidFill>
                  <a:prstClr val="white"/>
                </a:solidFill>
                <a:sym typeface="Arial" panose="020B0604020202020204" pitchFamily="34" charset="0"/>
              </a:rPr>
              <a:t>学校简介</a:t>
            </a:r>
            <a:endParaRPr lang="zh-CN" altLang="en-US" sz="2700" b="1" dirty="0">
              <a:solidFill>
                <a:prstClr val="white"/>
              </a:solidFill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5" name="矩形 5"/>
          <p:cNvSpPr/>
          <p:nvPr/>
        </p:nvSpPr>
        <p:spPr>
          <a:xfrm>
            <a:off x="695195" y="52177"/>
            <a:ext cx="9504492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1.1 </a:t>
            </a:r>
            <a:r>
              <a:rPr lang="zh-CN" altLang="en-US" sz="3600" dirty="0">
                <a:solidFill>
                  <a:schemeClr val="bg1"/>
                </a:solidFill>
              </a:rPr>
              <a:t>数据结构的基础概念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42820" y="2506872"/>
            <a:ext cx="8058360" cy="1656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数据抽象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抽象数据类型（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Abstract Data Type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5"/>
          <p:cNvSpPr/>
          <p:nvPr/>
        </p:nvSpPr>
        <p:spPr>
          <a:xfrm>
            <a:off x="123826" y="896383"/>
            <a:ext cx="7525940" cy="507831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700" b="1" dirty="0">
                <a:solidFill>
                  <a:prstClr val="white"/>
                </a:solidFill>
                <a:sym typeface="Arial" panose="020B0604020202020204" pitchFamily="34" charset="0"/>
              </a:rPr>
              <a:t>学校简介</a:t>
            </a:r>
            <a:endParaRPr lang="zh-CN" altLang="en-US" sz="2700" b="1" dirty="0">
              <a:solidFill>
                <a:prstClr val="white"/>
              </a:solidFill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5" name="矩形 5"/>
          <p:cNvSpPr/>
          <p:nvPr/>
        </p:nvSpPr>
        <p:spPr>
          <a:xfrm>
            <a:off x="695195" y="52177"/>
            <a:ext cx="9504492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1.1 </a:t>
            </a:r>
            <a:r>
              <a:rPr lang="zh-CN" altLang="en-US" sz="3600" dirty="0">
                <a:solidFill>
                  <a:schemeClr val="bg1"/>
                </a:solidFill>
              </a:rPr>
              <a:t>数据结构的基础概念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3826" y="1312619"/>
            <a:ext cx="8763390" cy="2355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数据的抽象</a:t>
            </a:r>
            <a:endParaRPr lang="en-US" altLang="zh-CN" sz="3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汇编语言中十进制表示的数据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98.65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9.6E3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等，它们是二进制数据的抽象；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57155" y="4555171"/>
            <a:ext cx="20762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1111100110</a:t>
            </a:r>
            <a:endParaRPr lang="en-US" altLang="zh-CN" sz="2800" dirty="0"/>
          </a:p>
          <a:p>
            <a:r>
              <a:rPr lang="zh-CN" altLang="en-US" sz="2800" dirty="0"/>
              <a:t>二进制</a:t>
            </a:r>
            <a:endParaRPr lang="zh-CN" altLang="en-US" sz="2800" dirty="0"/>
          </a:p>
        </p:txBody>
      </p:sp>
      <p:sp>
        <p:nvSpPr>
          <p:cNvPr id="4" name="箭头: 右 3"/>
          <p:cNvSpPr/>
          <p:nvPr/>
        </p:nvSpPr>
        <p:spPr>
          <a:xfrm>
            <a:off x="3948801" y="4555171"/>
            <a:ext cx="2019534" cy="742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抽象</a:t>
            </a:r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6519120" y="4432690"/>
            <a:ext cx="12618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998</a:t>
            </a:r>
            <a:endParaRPr lang="en-US" altLang="zh-CN" sz="2800" dirty="0"/>
          </a:p>
          <a:p>
            <a:r>
              <a:rPr lang="zh-CN" altLang="en-US" sz="2800" dirty="0"/>
              <a:t>十进制</a:t>
            </a:r>
            <a:endParaRPr lang="zh-CN" altLang="en-US" sz="2800" dirty="0"/>
          </a:p>
        </p:txBody>
      </p:sp>
      <p:pic>
        <p:nvPicPr>
          <p:cNvPr id="1026" name="Picture 2"/>
          <p:cNvPicPr>
            <a:picLocks noChangeAspect="1" noChangeArrowheads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093" y="5545381"/>
            <a:ext cx="1740756" cy="1305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5"/>
          <p:cNvSpPr/>
          <p:nvPr/>
        </p:nvSpPr>
        <p:spPr>
          <a:xfrm>
            <a:off x="123826" y="896383"/>
            <a:ext cx="7525940" cy="507831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700" b="1" dirty="0">
                <a:solidFill>
                  <a:prstClr val="white"/>
                </a:solidFill>
                <a:sym typeface="Arial" panose="020B0604020202020204" pitchFamily="34" charset="0"/>
              </a:rPr>
              <a:t>学校简介</a:t>
            </a:r>
            <a:endParaRPr lang="zh-CN" altLang="en-US" sz="2700" b="1" dirty="0">
              <a:solidFill>
                <a:prstClr val="white"/>
              </a:solidFill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5" name="矩形 5"/>
          <p:cNvSpPr/>
          <p:nvPr/>
        </p:nvSpPr>
        <p:spPr>
          <a:xfrm>
            <a:off x="695195" y="52177"/>
            <a:ext cx="9504492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1.1 </a:t>
            </a:r>
            <a:r>
              <a:rPr lang="zh-CN" altLang="en-US" sz="3600" dirty="0">
                <a:solidFill>
                  <a:schemeClr val="bg1"/>
                </a:solidFill>
              </a:rPr>
              <a:t>数据结构的基础概念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3826" y="1312619"/>
            <a:ext cx="8763390" cy="4940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数据的抽象</a:t>
            </a:r>
            <a:endParaRPr lang="en-US" altLang="zh-CN" sz="3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汇编语言中十进制表示的数据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98.65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9.6E3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等，它们是二进制数据的抽象；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高级语言中，给出如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整型、实型、字符型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等更高一级的数据抽象，还可以进一步定义如各种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表、队、栈、树、窗口、管理器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等复杂的抽象数据类型。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5"/>
          <p:cNvSpPr/>
          <p:nvPr/>
        </p:nvSpPr>
        <p:spPr>
          <a:xfrm>
            <a:off x="123826" y="896383"/>
            <a:ext cx="7525940" cy="507831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700" b="1" dirty="0">
                <a:solidFill>
                  <a:prstClr val="white"/>
                </a:solidFill>
                <a:sym typeface="Arial" panose="020B0604020202020204" pitchFamily="34" charset="0"/>
              </a:rPr>
              <a:t>学校简介</a:t>
            </a:r>
            <a:endParaRPr lang="zh-CN" altLang="en-US" sz="2700" b="1" dirty="0">
              <a:solidFill>
                <a:prstClr val="white"/>
              </a:solidFill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5" name="矩形 5"/>
          <p:cNvSpPr/>
          <p:nvPr/>
        </p:nvSpPr>
        <p:spPr>
          <a:xfrm>
            <a:off x="695195" y="52177"/>
            <a:ext cx="9504492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1.1 </a:t>
            </a:r>
            <a:r>
              <a:rPr lang="zh-CN" altLang="en-US" sz="3600" dirty="0">
                <a:solidFill>
                  <a:schemeClr val="bg1"/>
                </a:solidFill>
              </a:rPr>
              <a:t>数据结构的基础概念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3826" y="1312619"/>
            <a:ext cx="8763390" cy="4294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抽象数据类型（</a:t>
            </a:r>
            <a:r>
              <a:rPr lang="en-US" altLang="zh-CN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Abstract Data Type</a:t>
            </a:r>
            <a:r>
              <a: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抽象数据类型（简称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ADT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）定义了一个数据对象，数据对象中各元素间的结构关系，以及一组处理数据的操作。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抽象数据类型的最重要特点是</a:t>
            </a:r>
            <a:r>
              <a:rPr lang="zh-CN" altLang="en-US" sz="2800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数据抽象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2800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信息隐蔽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5"/>
          <p:cNvSpPr/>
          <p:nvPr/>
        </p:nvSpPr>
        <p:spPr>
          <a:xfrm>
            <a:off x="695195" y="52177"/>
            <a:ext cx="9504492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1.1 </a:t>
            </a:r>
            <a:r>
              <a:rPr lang="zh-CN" altLang="en-US" sz="3600" dirty="0">
                <a:solidFill>
                  <a:schemeClr val="bg1"/>
                </a:solidFill>
              </a:rPr>
              <a:t>数据结构的基础概念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8859" y="1316476"/>
            <a:ext cx="858628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抽象数据类型的最重要的特点是 </a:t>
            </a:r>
            <a:r>
              <a:rPr lang="zh-CN" altLang="en-US" sz="2400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数据抽象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2400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信息隐蔽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抽象的本质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是抽取反映问题本质点，忽视非本质的细节，从而使设计的数据结构更具一般性，可以解决一类问题。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400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信息隐蔽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就是对用户隐藏数据存储和操作实现的细节，使用者仅需了解操作或界面服务，通过使用界面服务来访问数据。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5"/>
          <p:cNvSpPr/>
          <p:nvPr/>
        </p:nvSpPr>
        <p:spPr>
          <a:xfrm>
            <a:off x="695195" y="52177"/>
            <a:ext cx="9504492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1.1 </a:t>
            </a:r>
            <a:r>
              <a:rPr lang="zh-CN" altLang="en-US" sz="3600" dirty="0">
                <a:solidFill>
                  <a:schemeClr val="bg1"/>
                </a:solidFill>
              </a:rPr>
              <a:t>数据结构的基础概念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62025" y="5250815"/>
            <a:ext cx="675386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其中，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Request()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：检查书库，回答读者所借图书是否存在；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Retrieve()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：书库取书，送书给读者；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Return()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：放书入库，将读者所还书放入书架。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0" name="图片 9" descr="R-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325" y="2468880"/>
            <a:ext cx="385445" cy="385445"/>
          </a:xfrm>
          <a:prstGeom prst="rect">
            <a:avLst/>
          </a:prstGeom>
        </p:spPr>
      </p:pic>
      <p:pic>
        <p:nvPicPr>
          <p:cNvPr id="11" name="图片 10" descr="R-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325" y="3142615"/>
            <a:ext cx="385445" cy="38544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462405" y="1655445"/>
            <a:ext cx="6329680" cy="31235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</a:rPr>
              <a:t> </a:t>
            </a:r>
            <a:endParaRPr lang="en-US" altLang="zh-CN" sz="2400">
              <a:solidFill>
                <a:schemeClr val="tx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880870" y="2468880"/>
            <a:ext cx="156210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Request()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Retrieve()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Return()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858895" y="1906905"/>
            <a:ext cx="1547495" cy="25209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</a:rPr>
              <a:t>界面</a:t>
            </a:r>
            <a:endParaRPr lang="zh-CN" altLang="en-US" sz="2400">
              <a:solidFill>
                <a:schemeClr val="tx1"/>
              </a:solidFill>
            </a:endParaRPr>
          </a:p>
          <a:p>
            <a:pPr algn="ctr"/>
            <a:endParaRPr lang="zh-CN" altLang="en-US" sz="2400">
              <a:solidFill>
                <a:schemeClr val="tx1"/>
              </a:solidFill>
            </a:endParaRPr>
          </a:p>
          <a:p>
            <a:pPr algn="ctr"/>
            <a:r>
              <a:rPr lang="zh-CN" altLang="en-US" sz="2400">
                <a:solidFill>
                  <a:schemeClr val="tx1"/>
                </a:solidFill>
              </a:rPr>
              <a:t>实现</a:t>
            </a:r>
            <a:endParaRPr lang="zh-CN" altLang="en-US" sz="2400">
              <a:solidFill>
                <a:schemeClr val="tx1"/>
              </a:solidFill>
            </a:endParaRPr>
          </a:p>
          <a:p>
            <a:pPr algn="ctr"/>
            <a:endParaRPr lang="zh-CN" altLang="en-US" sz="2400">
              <a:solidFill>
                <a:schemeClr val="tx1"/>
              </a:solidFill>
            </a:endParaRPr>
          </a:p>
          <a:p>
            <a:pPr algn="ctr"/>
            <a:r>
              <a:rPr lang="zh-CN" altLang="en-US" sz="2400">
                <a:solidFill>
                  <a:schemeClr val="tx1"/>
                </a:solidFill>
              </a:rPr>
              <a:t>管理</a:t>
            </a:r>
            <a:endParaRPr lang="zh-CN" altLang="en-US" sz="2400">
              <a:solidFill>
                <a:schemeClr val="tx1"/>
              </a:solidFill>
            </a:endParaRPr>
          </a:p>
        </p:txBody>
      </p:sp>
      <p:cxnSp>
        <p:nvCxnSpPr>
          <p:cNvPr id="16" name="曲线连接符 15"/>
          <p:cNvCxnSpPr/>
          <p:nvPr/>
        </p:nvCxnSpPr>
        <p:spPr>
          <a:xfrm rot="10800000" flipV="1">
            <a:off x="2835275" y="2054860"/>
            <a:ext cx="1687830" cy="414020"/>
          </a:xfrm>
          <a:prstGeom prst="curvedConnector3">
            <a:avLst>
              <a:gd name="adj1" fmla="val 98645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658485" y="1804035"/>
            <a:ext cx="1332865" cy="28270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</a:rPr>
              <a:t>书库</a:t>
            </a:r>
            <a:endParaRPr lang="zh-CN" altLang="en-US" sz="2400">
              <a:solidFill>
                <a:schemeClr val="tx1"/>
              </a:solidFill>
            </a:endParaRPr>
          </a:p>
        </p:txBody>
      </p:sp>
      <p:pic>
        <p:nvPicPr>
          <p:cNvPr id="19" name="图片 18" descr="R-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16680" y="3051175"/>
            <a:ext cx="385445" cy="385445"/>
          </a:xfrm>
          <a:prstGeom prst="rect">
            <a:avLst/>
          </a:prstGeom>
        </p:spPr>
      </p:pic>
      <p:pic>
        <p:nvPicPr>
          <p:cNvPr id="20" name="图片 19" descr="R-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1280" y="3874770"/>
            <a:ext cx="385445" cy="385445"/>
          </a:xfrm>
          <a:prstGeom prst="rect">
            <a:avLst/>
          </a:prstGeom>
        </p:spPr>
      </p:pic>
      <p:cxnSp>
        <p:nvCxnSpPr>
          <p:cNvPr id="21" name="直接箭头连接符 20"/>
          <p:cNvCxnSpPr/>
          <p:nvPr/>
        </p:nvCxnSpPr>
        <p:spPr>
          <a:xfrm>
            <a:off x="4924425" y="3501390"/>
            <a:ext cx="4953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>
            <a:off x="3865245" y="3528060"/>
            <a:ext cx="570230" cy="254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 rot="10800000"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/>
              <a:t>第一章 绪论</a:t>
            </a:r>
            <a:endParaRPr lang="zh-CN" altLang="en-US" sz="4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759"/>
            <a:ext cx="900644" cy="895438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2376170" y="1094105"/>
            <a:ext cx="6261100" cy="52622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sz="3200" b="1">
                <a:latin typeface="Calibri" panose="020F0502020204030204" pitchFamily="34" charset="0"/>
                <a:ea typeface="等线" panose="02010600030101010101" charset="-122"/>
                <a:cs typeface="Times New Roman" panose="02020603050405020304" charset="0"/>
              </a:rPr>
              <a:t>1.1 </a:t>
            </a:r>
            <a:r>
              <a:rPr lang="zh-CN" sz="3200" b="1">
                <a:ea typeface="等线" panose="02010600030101010101" charset="-122"/>
              </a:rPr>
              <a:t>数据结构的基础概念</a:t>
            </a:r>
            <a:endParaRPr lang="en-US" sz="3200" b="1">
              <a:latin typeface="Calibri" panose="020F0502020204030204" pitchFamily="34" charset="0"/>
              <a:ea typeface="等线" panose="02010600030101010101" charset="-122"/>
              <a:cs typeface="Times New Roman" panose="02020603050405020304" charset="0"/>
            </a:endParaRPr>
          </a:p>
          <a:p>
            <a:pPr indent="0" fontAlgn="auto">
              <a:lnSpc>
                <a:spcPct val="150000"/>
              </a:lnSpc>
            </a:pPr>
            <a:r>
              <a:rPr lang="en-US" sz="3200" b="1">
                <a:latin typeface="Calibri" panose="020F0502020204030204" pitchFamily="34" charset="0"/>
                <a:ea typeface="等线" panose="02010600030101010101" charset="-122"/>
                <a:cs typeface="Times New Roman" panose="02020603050405020304" charset="0"/>
              </a:rPr>
              <a:t>1.2 </a:t>
            </a:r>
            <a:r>
              <a:rPr lang="zh-CN" sz="3200" b="1">
                <a:ea typeface="等线" panose="02010600030101010101" charset="-122"/>
              </a:rPr>
              <a:t>数据结构的内容</a:t>
            </a:r>
            <a:endParaRPr lang="en-US" sz="3200" b="1">
              <a:latin typeface="Calibri" panose="020F0502020204030204" pitchFamily="34" charset="0"/>
              <a:ea typeface="等线" panose="02010600030101010101" charset="-122"/>
              <a:cs typeface="Times New Roman" panose="02020603050405020304" charset="0"/>
            </a:endParaRPr>
          </a:p>
          <a:p>
            <a:pPr indent="0" fontAlgn="auto">
              <a:lnSpc>
                <a:spcPct val="150000"/>
              </a:lnSpc>
            </a:pPr>
            <a:r>
              <a:rPr lang="en-US" sz="3200" b="1">
                <a:latin typeface="Calibri" panose="020F0502020204030204" pitchFamily="34" charset="0"/>
                <a:ea typeface="等线" panose="02010600030101010101" charset="-122"/>
                <a:cs typeface="Times New Roman" panose="02020603050405020304" charset="0"/>
              </a:rPr>
              <a:t>1.3 </a:t>
            </a:r>
            <a:r>
              <a:rPr lang="zh-CN" sz="3200" b="1">
                <a:ea typeface="等线" panose="02010600030101010101" charset="-122"/>
              </a:rPr>
              <a:t>算法设计</a:t>
            </a:r>
            <a:endParaRPr lang="en-US" sz="3200" b="1">
              <a:latin typeface="Calibri" panose="020F0502020204030204" pitchFamily="34" charset="0"/>
              <a:ea typeface="等线" panose="02010600030101010101" charset="-122"/>
              <a:cs typeface="Times New Roman" panose="02020603050405020304" charset="0"/>
            </a:endParaRPr>
          </a:p>
          <a:p>
            <a:pPr indent="0" fontAlgn="auto">
              <a:lnSpc>
                <a:spcPct val="150000"/>
              </a:lnSpc>
            </a:pPr>
            <a:r>
              <a:rPr lang="en-US" sz="3200" b="1">
                <a:latin typeface="Calibri" panose="020F0502020204030204" pitchFamily="34" charset="0"/>
                <a:ea typeface="等线" panose="02010600030101010101" charset="-122"/>
                <a:cs typeface="Times New Roman" panose="02020603050405020304" charset="0"/>
              </a:rPr>
              <a:t>1.4 </a:t>
            </a:r>
            <a:r>
              <a:rPr lang="zh-CN" sz="3200" b="1">
                <a:ea typeface="等线" panose="02010600030101010101" charset="-122"/>
              </a:rPr>
              <a:t>算法描述工具</a:t>
            </a:r>
            <a:endParaRPr lang="en-US" sz="3200" b="1">
              <a:latin typeface="Calibri" panose="020F0502020204030204" pitchFamily="34" charset="0"/>
              <a:ea typeface="等线" panose="02010600030101010101" charset="-122"/>
              <a:cs typeface="Times New Roman" panose="02020603050405020304" charset="0"/>
            </a:endParaRPr>
          </a:p>
          <a:p>
            <a:pPr indent="0" fontAlgn="auto">
              <a:lnSpc>
                <a:spcPct val="150000"/>
              </a:lnSpc>
            </a:pPr>
            <a:r>
              <a:rPr lang="en-US" sz="3200" b="1">
                <a:latin typeface="Calibri" panose="020F0502020204030204" pitchFamily="34" charset="0"/>
                <a:ea typeface="等线" panose="02010600030101010101" charset="-122"/>
                <a:cs typeface="Times New Roman" panose="02020603050405020304" charset="0"/>
              </a:rPr>
              <a:t>1.5 </a:t>
            </a:r>
            <a:r>
              <a:rPr lang="zh-CN" sz="3200" b="1">
                <a:ea typeface="等线" panose="02010600030101010101" charset="-122"/>
              </a:rPr>
              <a:t>对算法性能评价</a:t>
            </a:r>
            <a:endParaRPr lang="en-US" sz="3200" b="1">
              <a:latin typeface="Calibri" panose="020F0502020204030204" pitchFamily="34" charset="0"/>
              <a:ea typeface="等线" panose="02010600030101010101" charset="-122"/>
              <a:cs typeface="Times New Roman" panose="02020603050405020304" charset="0"/>
            </a:endParaRPr>
          </a:p>
          <a:p>
            <a:pPr indent="0" fontAlgn="auto">
              <a:lnSpc>
                <a:spcPct val="150000"/>
              </a:lnSpc>
            </a:pPr>
            <a:r>
              <a:rPr lang="en-US" sz="3200" b="1">
                <a:latin typeface="Calibri" panose="020F0502020204030204" pitchFamily="34" charset="0"/>
                <a:ea typeface="等线" panose="02010600030101010101" charset="-122"/>
                <a:cs typeface="Times New Roman" panose="02020603050405020304" charset="0"/>
              </a:rPr>
              <a:t>1.6 </a:t>
            </a:r>
            <a:r>
              <a:rPr lang="zh-CN" sz="3200" b="1">
                <a:ea typeface="等线" panose="02010600030101010101" charset="-122"/>
              </a:rPr>
              <a:t>数据结构与</a:t>
            </a:r>
            <a:r>
              <a:rPr lang="en-US" sz="3200" b="1">
                <a:latin typeface="Calibri" panose="020F0502020204030204" pitchFamily="34" charset="0"/>
                <a:ea typeface="等线" panose="02010600030101010101" charset="-122"/>
              </a:rPr>
              <a:t>C</a:t>
            </a:r>
            <a:r>
              <a:rPr lang="zh-CN" sz="3200" b="1">
                <a:ea typeface="等线" panose="02010600030101010101" charset="-122"/>
              </a:rPr>
              <a:t>语言</a:t>
            </a:r>
            <a:endParaRPr lang="en-US" sz="3200" b="1">
              <a:latin typeface="Calibri" panose="020F0502020204030204" pitchFamily="34" charset="0"/>
              <a:ea typeface="等线" panose="02010600030101010101" charset="-122"/>
              <a:cs typeface="Times New Roman" panose="02020603050405020304" charset="0"/>
            </a:endParaRPr>
          </a:p>
          <a:p>
            <a:pPr indent="0" fontAlgn="auto">
              <a:lnSpc>
                <a:spcPct val="150000"/>
              </a:lnSpc>
            </a:pPr>
            <a:r>
              <a:rPr lang="en-US" sz="3200" b="1">
                <a:latin typeface="Calibri" panose="020F0502020204030204" pitchFamily="34" charset="0"/>
                <a:ea typeface="等线" panose="02010600030101010101" charset="-122"/>
                <a:cs typeface="Times New Roman" panose="02020603050405020304" charset="0"/>
              </a:rPr>
              <a:t>1.7 </a:t>
            </a:r>
            <a:r>
              <a:rPr lang="zh-CN" sz="3200" b="1">
                <a:ea typeface="等线" panose="02010600030101010101" charset="-122"/>
              </a:rPr>
              <a:t>关于学习数据结构 </a:t>
            </a:r>
            <a:endParaRPr lang="zh-CN" altLang="en-US" sz="3200" b="1">
              <a:ea typeface="等线" panose="02010600030101010101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5"/>
          <p:cNvSpPr/>
          <p:nvPr/>
        </p:nvSpPr>
        <p:spPr>
          <a:xfrm>
            <a:off x="123826" y="896383"/>
            <a:ext cx="7525940" cy="507831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700" b="1" dirty="0">
                <a:solidFill>
                  <a:prstClr val="white"/>
                </a:solidFill>
                <a:sym typeface="Arial" panose="020B0604020202020204" pitchFamily="34" charset="0"/>
              </a:rPr>
              <a:t>学校简介</a:t>
            </a:r>
            <a:endParaRPr lang="zh-CN" altLang="en-US" sz="2700" b="1" dirty="0">
              <a:solidFill>
                <a:prstClr val="white"/>
              </a:solidFill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5" name="矩形 5"/>
          <p:cNvSpPr/>
          <p:nvPr/>
        </p:nvSpPr>
        <p:spPr>
          <a:xfrm>
            <a:off x="695195" y="52177"/>
            <a:ext cx="9504492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1.1 </a:t>
            </a:r>
            <a:r>
              <a:rPr lang="zh-CN" altLang="en-US" sz="3600" dirty="0">
                <a:solidFill>
                  <a:schemeClr val="bg1"/>
                </a:solidFill>
              </a:rPr>
              <a:t>数据结构的基础概念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0728" y="896383"/>
            <a:ext cx="8565204" cy="2422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ADT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包括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两方面，其中定义是独立于实现的。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ADT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该抽象数据类型需要包含哪些信息，并根据功能确定公共界面的服务，使用者可以使用公共界面中的服务对该抽象数据类型进行操作。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79673" y="3429000"/>
            <a:ext cx="5251922" cy="3022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ADT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物理实现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作为私有部分封装在其实现模块内，使用者不能看到，也不能直接操作该类型所存储的数据，只有通过界面中的服务来访问这些数据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125" y="4038600"/>
            <a:ext cx="3368675" cy="161988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5"/>
          <p:cNvSpPr/>
          <p:nvPr/>
        </p:nvSpPr>
        <p:spPr>
          <a:xfrm>
            <a:off x="695195" y="52177"/>
            <a:ext cx="9504492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1.1 </a:t>
            </a:r>
            <a:r>
              <a:rPr lang="zh-CN" altLang="en-US" sz="3600" dirty="0">
                <a:solidFill>
                  <a:schemeClr val="bg1"/>
                </a:solidFill>
              </a:rPr>
              <a:t>数据结构的基础概念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1658"/>
            <a:ext cx="9144000" cy="561761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5"/>
          <p:cNvSpPr/>
          <p:nvPr/>
        </p:nvSpPr>
        <p:spPr>
          <a:xfrm>
            <a:off x="123826" y="896383"/>
            <a:ext cx="7525940" cy="507831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700" b="1" dirty="0">
                <a:solidFill>
                  <a:prstClr val="white"/>
                </a:solidFill>
                <a:sym typeface="Arial" panose="020B0604020202020204" pitchFamily="34" charset="0"/>
              </a:rPr>
              <a:t>学校简介</a:t>
            </a:r>
            <a:endParaRPr lang="zh-CN" altLang="en-US" sz="2700" b="1" dirty="0">
              <a:solidFill>
                <a:prstClr val="white"/>
              </a:solidFill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5" name="矩形 5"/>
          <p:cNvSpPr/>
          <p:nvPr/>
        </p:nvSpPr>
        <p:spPr>
          <a:xfrm>
            <a:off x="695195" y="52177"/>
            <a:ext cx="9504492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1.2 </a:t>
            </a:r>
            <a:r>
              <a:rPr lang="zh-CN" altLang="en-US" sz="3600" dirty="0">
                <a:solidFill>
                  <a:schemeClr val="bg1"/>
                </a:solidFill>
              </a:rPr>
              <a:t>数据结构的内容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81544" y="1910956"/>
            <a:ext cx="4727642" cy="3036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逻辑结构</a:t>
            </a:r>
            <a:endParaRPr lang="en-US" altLang="zh-CN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存储结构</a:t>
            </a:r>
            <a:endParaRPr lang="en-US" altLang="zh-CN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运算集合</a:t>
            </a: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菱形 3"/>
          <p:cNvSpPr/>
          <p:nvPr/>
        </p:nvSpPr>
        <p:spPr>
          <a:xfrm>
            <a:off x="1465634" y="1910956"/>
            <a:ext cx="752272" cy="91006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菱形 6"/>
          <p:cNvSpPr/>
          <p:nvPr/>
        </p:nvSpPr>
        <p:spPr>
          <a:xfrm>
            <a:off x="2610255" y="3126914"/>
            <a:ext cx="752272" cy="91006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菱形 7"/>
          <p:cNvSpPr/>
          <p:nvPr/>
        </p:nvSpPr>
        <p:spPr>
          <a:xfrm>
            <a:off x="3570051" y="4151560"/>
            <a:ext cx="752272" cy="91006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5"/>
          <p:cNvSpPr/>
          <p:nvPr/>
        </p:nvSpPr>
        <p:spPr>
          <a:xfrm>
            <a:off x="123826" y="896383"/>
            <a:ext cx="7525940" cy="507831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700" b="1" dirty="0">
                <a:solidFill>
                  <a:prstClr val="white"/>
                </a:solidFill>
                <a:sym typeface="Arial" panose="020B0604020202020204" pitchFamily="34" charset="0"/>
              </a:rPr>
              <a:t>学校简介</a:t>
            </a:r>
            <a:endParaRPr lang="zh-CN" altLang="en-US" sz="2700" b="1" dirty="0">
              <a:solidFill>
                <a:prstClr val="white"/>
              </a:solidFill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5" name="矩形 5"/>
          <p:cNvSpPr/>
          <p:nvPr/>
        </p:nvSpPr>
        <p:spPr>
          <a:xfrm>
            <a:off x="695195" y="52177"/>
            <a:ext cx="9504492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1.2 </a:t>
            </a:r>
            <a:r>
              <a:rPr lang="zh-CN" altLang="en-US" sz="3600" dirty="0">
                <a:solidFill>
                  <a:schemeClr val="bg1"/>
                </a:solidFill>
              </a:rPr>
              <a:t>数据结构的内容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3240" y="1150298"/>
            <a:ext cx="8717520" cy="4232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逻辑结构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定义：数据的逻辑结构是指数据元素之间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逻辑关系描述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形式化描述：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数据结构是一个二元组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Data_Structure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D,R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其中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是数据元素的有限集，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上关系的有限集。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5"/>
          <p:cNvSpPr/>
          <p:nvPr/>
        </p:nvSpPr>
        <p:spPr>
          <a:xfrm>
            <a:off x="123826" y="896383"/>
            <a:ext cx="7525940" cy="507831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700" b="1" dirty="0">
                <a:solidFill>
                  <a:prstClr val="white"/>
                </a:solidFill>
                <a:sym typeface="Arial" panose="020B0604020202020204" pitchFamily="34" charset="0"/>
              </a:rPr>
              <a:t>学校简介</a:t>
            </a:r>
            <a:endParaRPr lang="zh-CN" altLang="en-US" sz="2700" b="1" dirty="0">
              <a:solidFill>
                <a:prstClr val="white"/>
              </a:solidFill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5" name="矩形 5"/>
          <p:cNvSpPr/>
          <p:nvPr/>
        </p:nvSpPr>
        <p:spPr>
          <a:xfrm>
            <a:off x="695195" y="52177"/>
            <a:ext cx="9504492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1.2 </a:t>
            </a:r>
            <a:r>
              <a:rPr lang="zh-CN" altLang="en-US" sz="3600" dirty="0">
                <a:solidFill>
                  <a:schemeClr val="bg1"/>
                </a:solidFill>
              </a:rPr>
              <a:t>数据结构的内容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884660" y="1824893"/>
                <a:ext cx="7629909" cy="38123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latin typeface="Cambria Math" panose="02040503050406030204" pitchFamily="18" charset="0"/>
                  </a:rPr>
                  <a:t>例如</a:t>
                </a:r>
                <a:endParaRPr lang="en-US" altLang="zh-CN" sz="28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i="1" smtClean="0">
                          <a:latin typeface="Cambria Math" panose="02040503050406030204" pitchFamily="18" charset="0"/>
                        </a:rPr>
                        <m:t>DS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 , </m:t>
                          </m:r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altLang="zh-CN" sz="28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</m:d>
                    </m:oMath>
                  </m:oMathPara>
                </a14:m>
                <a:endParaRPr lang="en-US" altLang="zh-CN" sz="28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US" altLang="zh-CN" sz="28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={&lt;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&gt;,&lt;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&gt;,&lt;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&gt;,&lt;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&gt;,&lt;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&gt;}</m:t>
                      </m:r>
                    </m:oMath>
                  </m:oMathPara>
                </a14:m>
                <a:endParaRPr lang="en-US" altLang="zh-CN" sz="2800" b="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2800" dirty="0"/>
                  <a:t> </a:t>
                </a:r>
                <a:endParaRPr lang="zh-CN" altLang="en-US" sz="2800" dirty="0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660" y="1824893"/>
                <a:ext cx="7629909" cy="3812326"/>
              </a:xfrm>
              <a:prstGeom prst="rect">
                <a:avLst/>
              </a:prstGeom>
              <a:blipFill rotWithShape="1">
                <a:blip r:embed="rId1"/>
                <a:stretch>
                  <a:fillRect l="-1" t="-14" r="-7168" b="-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5"/>
          <p:cNvSpPr/>
          <p:nvPr/>
        </p:nvSpPr>
        <p:spPr>
          <a:xfrm>
            <a:off x="123826" y="896383"/>
            <a:ext cx="7525940" cy="507831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700" b="1" dirty="0">
                <a:solidFill>
                  <a:prstClr val="white"/>
                </a:solidFill>
                <a:sym typeface="Arial" panose="020B0604020202020204" pitchFamily="34" charset="0"/>
              </a:rPr>
              <a:t>学校简介</a:t>
            </a:r>
            <a:endParaRPr lang="zh-CN" altLang="en-US" sz="2700" b="1" dirty="0">
              <a:solidFill>
                <a:prstClr val="white"/>
              </a:solidFill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5" name="矩形 5"/>
          <p:cNvSpPr/>
          <p:nvPr/>
        </p:nvSpPr>
        <p:spPr>
          <a:xfrm>
            <a:off x="695195" y="52177"/>
            <a:ext cx="9504492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1.2 </a:t>
            </a:r>
            <a:r>
              <a:rPr lang="zh-CN" altLang="en-US" sz="3600" dirty="0">
                <a:solidFill>
                  <a:schemeClr val="bg1"/>
                </a:solidFill>
              </a:rPr>
              <a:t>数据结构的内容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144"/>
            <a:ext cx="9144000" cy="486513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5"/>
          <p:cNvSpPr/>
          <p:nvPr/>
        </p:nvSpPr>
        <p:spPr>
          <a:xfrm>
            <a:off x="123826" y="896383"/>
            <a:ext cx="7525940" cy="507831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700" b="1" dirty="0">
                <a:solidFill>
                  <a:prstClr val="white"/>
                </a:solidFill>
                <a:sym typeface="Arial" panose="020B0604020202020204" pitchFamily="34" charset="0"/>
              </a:rPr>
              <a:t>学校简介</a:t>
            </a:r>
            <a:endParaRPr lang="zh-CN" altLang="en-US" sz="2700" b="1" dirty="0">
              <a:solidFill>
                <a:prstClr val="white"/>
              </a:solidFill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5" name="矩形 5"/>
          <p:cNvSpPr/>
          <p:nvPr/>
        </p:nvSpPr>
        <p:spPr>
          <a:xfrm>
            <a:off x="695195" y="52177"/>
            <a:ext cx="9504492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1.2 </a:t>
            </a:r>
            <a:r>
              <a:rPr lang="zh-CN" altLang="en-US" sz="3600" dirty="0">
                <a:solidFill>
                  <a:schemeClr val="bg1"/>
                </a:solidFill>
              </a:rPr>
              <a:t>数据结构的内容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5800" y="836018"/>
            <a:ext cx="2369305" cy="22580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136" y="786136"/>
            <a:ext cx="3360640" cy="21373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743" y="3763944"/>
            <a:ext cx="3209820" cy="180259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78" y="3461298"/>
            <a:ext cx="3028579" cy="239762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86128" y="299954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集合结构</a:t>
            </a:r>
            <a:endParaRPr lang="zh-CN" altLang="en-US" sz="3200" dirty="0"/>
          </a:p>
        </p:txBody>
      </p:sp>
      <p:sp>
        <p:nvSpPr>
          <p:cNvPr id="16" name="文本框 15"/>
          <p:cNvSpPr txBox="1"/>
          <p:nvPr/>
        </p:nvSpPr>
        <p:spPr>
          <a:xfrm>
            <a:off x="5685507" y="288338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线性结构</a:t>
            </a:r>
            <a:endParaRPr lang="zh-CN" altLang="en-US" sz="3200" dirty="0"/>
          </a:p>
        </p:txBody>
      </p:sp>
      <p:sp>
        <p:nvSpPr>
          <p:cNvPr id="17" name="文本框 16"/>
          <p:cNvSpPr txBox="1"/>
          <p:nvPr/>
        </p:nvSpPr>
        <p:spPr>
          <a:xfrm>
            <a:off x="1606582" y="556653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树型结构</a:t>
            </a:r>
            <a:endParaRPr lang="zh-CN" altLang="en-US" sz="3200" dirty="0"/>
          </a:p>
        </p:txBody>
      </p:sp>
      <p:sp>
        <p:nvSpPr>
          <p:cNvPr id="18" name="文本框 17"/>
          <p:cNvSpPr txBox="1"/>
          <p:nvPr/>
        </p:nvSpPr>
        <p:spPr>
          <a:xfrm>
            <a:off x="5823625" y="587369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网状结构</a:t>
            </a:r>
            <a:endParaRPr lang="zh-CN" altLang="en-US" sz="32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5"/>
          <p:cNvSpPr/>
          <p:nvPr/>
        </p:nvSpPr>
        <p:spPr>
          <a:xfrm>
            <a:off x="123826" y="896383"/>
            <a:ext cx="7525940" cy="507831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700" b="1" dirty="0">
                <a:solidFill>
                  <a:prstClr val="white"/>
                </a:solidFill>
                <a:sym typeface="Arial" panose="020B0604020202020204" pitchFamily="34" charset="0"/>
              </a:rPr>
              <a:t>学校简介</a:t>
            </a:r>
            <a:endParaRPr lang="zh-CN" altLang="en-US" sz="2700" b="1" dirty="0">
              <a:solidFill>
                <a:prstClr val="white"/>
              </a:solidFill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5" name="矩形 5"/>
          <p:cNvSpPr/>
          <p:nvPr/>
        </p:nvSpPr>
        <p:spPr>
          <a:xfrm>
            <a:off x="695195" y="52177"/>
            <a:ext cx="9504492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1.2 </a:t>
            </a:r>
            <a:r>
              <a:rPr lang="zh-CN" altLang="en-US" sz="3600" dirty="0">
                <a:solidFill>
                  <a:schemeClr val="bg1"/>
                </a:solidFill>
              </a:rPr>
              <a:t>数据结构的内容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14" y="781729"/>
            <a:ext cx="7904332" cy="6133273"/>
          </a:xfrm>
          <a:prstGeom prst="rect">
            <a:avLst/>
          </a:prstGeom>
        </p:spPr>
      </p:pic>
      <p:sp>
        <p:nvSpPr>
          <p:cNvPr id="9" name="矩形: 单圆角 8"/>
          <p:cNvSpPr/>
          <p:nvPr/>
        </p:nvSpPr>
        <p:spPr>
          <a:xfrm>
            <a:off x="4628098" y="5267617"/>
            <a:ext cx="2232706" cy="1403059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矩形: 单圆角 9"/>
          <p:cNvSpPr/>
          <p:nvPr/>
        </p:nvSpPr>
        <p:spPr>
          <a:xfrm>
            <a:off x="3875575" y="3822947"/>
            <a:ext cx="4488061" cy="1403059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矩形: 单圆角 10"/>
          <p:cNvSpPr/>
          <p:nvPr/>
        </p:nvSpPr>
        <p:spPr>
          <a:xfrm>
            <a:off x="3708216" y="2378277"/>
            <a:ext cx="4488061" cy="1403059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5"/>
          <p:cNvSpPr/>
          <p:nvPr/>
        </p:nvSpPr>
        <p:spPr>
          <a:xfrm>
            <a:off x="123826" y="896383"/>
            <a:ext cx="7525940" cy="507831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700" b="1" dirty="0">
                <a:solidFill>
                  <a:prstClr val="white"/>
                </a:solidFill>
                <a:sym typeface="Arial" panose="020B0604020202020204" pitchFamily="34" charset="0"/>
              </a:rPr>
              <a:t>学校简介</a:t>
            </a:r>
            <a:endParaRPr lang="zh-CN" altLang="en-US" sz="2700" b="1" dirty="0">
              <a:solidFill>
                <a:prstClr val="white"/>
              </a:solidFill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5" name="矩形 5"/>
          <p:cNvSpPr/>
          <p:nvPr/>
        </p:nvSpPr>
        <p:spPr>
          <a:xfrm>
            <a:off x="695195" y="52177"/>
            <a:ext cx="9504492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1.2 </a:t>
            </a:r>
            <a:r>
              <a:rPr lang="zh-CN" altLang="en-US" sz="3600" dirty="0">
                <a:solidFill>
                  <a:schemeClr val="bg1"/>
                </a:solidFill>
              </a:rPr>
              <a:t>数据结构的内容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14" y="781729"/>
            <a:ext cx="7904332" cy="6133273"/>
          </a:xfrm>
          <a:prstGeom prst="rect">
            <a:avLst/>
          </a:prstGeom>
        </p:spPr>
      </p:pic>
      <p:sp>
        <p:nvSpPr>
          <p:cNvPr id="8" name="矩形: 单圆角 7"/>
          <p:cNvSpPr/>
          <p:nvPr/>
        </p:nvSpPr>
        <p:spPr>
          <a:xfrm>
            <a:off x="4628098" y="5267617"/>
            <a:ext cx="2232706" cy="1403059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矩形: 单圆角 8"/>
          <p:cNvSpPr/>
          <p:nvPr/>
        </p:nvSpPr>
        <p:spPr>
          <a:xfrm>
            <a:off x="3875575" y="3822947"/>
            <a:ext cx="4488061" cy="1403059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5"/>
          <p:cNvSpPr/>
          <p:nvPr/>
        </p:nvSpPr>
        <p:spPr>
          <a:xfrm>
            <a:off x="123826" y="896383"/>
            <a:ext cx="7525940" cy="507831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700" b="1" dirty="0">
                <a:solidFill>
                  <a:prstClr val="white"/>
                </a:solidFill>
                <a:sym typeface="Arial" panose="020B0604020202020204" pitchFamily="34" charset="0"/>
              </a:rPr>
              <a:t>学校简介</a:t>
            </a:r>
            <a:endParaRPr lang="zh-CN" altLang="en-US" sz="2700" b="1" dirty="0">
              <a:solidFill>
                <a:prstClr val="white"/>
              </a:solidFill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5" name="矩形 5"/>
          <p:cNvSpPr/>
          <p:nvPr/>
        </p:nvSpPr>
        <p:spPr>
          <a:xfrm>
            <a:off x="695195" y="52177"/>
            <a:ext cx="9504492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1.2 </a:t>
            </a:r>
            <a:r>
              <a:rPr lang="zh-CN" altLang="en-US" sz="3600" dirty="0">
                <a:solidFill>
                  <a:schemeClr val="bg1"/>
                </a:solidFill>
              </a:rPr>
              <a:t>数据结构的内容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14" y="781729"/>
            <a:ext cx="7904332" cy="6133273"/>
          </a:xfrm>
          <a:prstGeom prst="rect">
            <a:avLst/>
          </a:prstGeom>
        </p:spPr>
      </p:pic>
      <p:sp>
        <p:nvSpPr>
          <p:cNvPr id="5" name="矩形: 单圆角 4"/>
          <p:cNvSpPr/>
          <p:nvPr/>
        </p:nvSpPr>
        <p:spPr>
          <a:xfrm>
            <a:off x="4628098" y="5267617"/>
            <a:ext cx="2232706" cy="1403059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5"/>
          <p:cNvSpPr/>
          <p:nvPr/>
        </p:nvSpPr>
        <p:spPr>
          <a:xfrm>
            <a:off x="123826" y="896383"/>
            <a:ext cx="7525940" cy="507831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700" b="1" dirty="0">
                <a:solidFill>
                  <a:prstClr val="white"/>
                </a:solidFill>
                <a:sym typeface="Arial" panose="020B0604020202020204" pitchFamily="34" charset="0"/>
              </a:rPr>
              <a:t>学校简介</a:t>
            </a:r>
            <a:endParaRPr lang="zh-CN" altLang="en-US" sz="2700" b="1" dirty="0">
              <a:solidFill>
                <a:prstClr val="white"/>
              </a:solidFill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5" name="矩形 5"/>
          <p:cNvSpPr/>
          <p:nvPr/>
        </p:nvSpPr>
        <p:spPr>
          <a:xfrm>
            <a:off x="695195" y="52177"/>
            <a:ext cx="9504492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1.1 </a:t>
            </a:r>
            <a:r>
              <a:rPr lang="zh-CN" altLang="en-US" sz="3600" dirty="0">
                <a:solidFill>
                  <a:schemeClr val="bg1"/>
                </a:solidFill>
              </a:rPr>
              <a:t>数据结构的基础概念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461"/>
            <a:ext cx="9144000" cy="3601077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5"/>
          <p:cNvSpPr/>
          <p:nvPr/>
        </p:nvSpPr>
        <p:spPr>
          <a:xfrm>
            <a:off x="123826" y="896383"/>
            <a:ext cx="7525940" cy="507831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700" b="1" dirty="0">
                <a:solidFill>
                  <a:prstClr val="white"/>
                </a:solidFill>
                <a:sym typeface="Arial" panose="020B0604020202020204" pitchFamily="34" charset="0"/>
              </a:rPr>
              <a:t>学校简介</a:t>
            </a:r>
            <a:endParaRPr lang="zh-CN" altLang="en-US" sz="2700" b="1" dirty="0">
              <a:solidFill>
                <a:prstClr val="white"/>
              </a:solidFill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5" name="矩形 5"/>
          <p:cNvSpPr/>
          <p:nvPr/>
        </p:nvSpPr>
        <p:spPr>
          <a:xfrm>
            <a:off x="695195" y="52177"/>
            <a:ext cx="9504492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1.2 </a:t>
            </a:r>
            <a:r>
              <a:rPr lang="zh-CN" altLang="en-US" sz="3600" dirty="0">
                <a:solidFill>
                  <a:schemeClr val="bg1"/>
                </a:solidFill>
              </a:rPr>
              <a:t>数据结构的内容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14" y="781729"/>
            <a:ext cx="7904332" cy="613327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5"/>
          <p:cNvSpPr/>
          <p:nvPr/>
        </p:nvSpPr>
        <p:spPr>
          <a:xfrm>
            <a:off x="123826" y="896383"/>
            <a:ext cx="7525940" cy="507831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700" b="1" dirty="0">
                <a:solidFill>
                  <a:prstClr val="white"/>
                </a:solidFill>
                <a:sym typeface="Arial" panose="020B0604020202020204" pitchFamily="34" charset="0"/>
              </a:rPr>
              <a:t>学校简介</a:t>
            </a:r>
            <a:endParaRPr lang="zh-CN" altLang="en-US" sz="2700" b="1" dirty="0">
              <a:solidFill>
                <a:prstClr val="white"/>
              </a:solidFill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5" name="矩形 5"/>
          <p:cNvSpPr/>
          <p:nvPr/>
        </p:nvSpPr>
        <p:spPr>
          <a:xfrm>
            <a:off x="695195" y="52177"/>
            <a:ext cx="9504492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1.2 </a:t>
            </a:r>
            <a:r>
              <a:rPr lang="zh-CN" altLang="en-US" sz="3600" dirty="0">
                <a:solidFill>
                  <a:schemeClr val="bg1"/>
                </a:solidFill>
              </a:rPr>
              <a:t>数据结构的内容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8" y="782120"/>
            <a:ext cx="8922723" cy="5873444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5"/>
          <p:cNvSpPr/>
          <p:nvPr/>
        </p:nvSpPr>
        <p:spPr>
          <a:xfrm>
            <a:off x="123826" y="896383"/>
            <a:ext cx="7525940" cy="507831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700" b="1" dirty="0">
                <a:solidFill>
                  <a:prstClr val="white"/>
                </a:solidFill>
                <a:sym typeface="Arial" panose="020B0604020202020204" pitchFamily="34" charset="0"/>
              </a:rPr>
              <a:t>学校简介</a:t>
            </a:r>
            <a:endParaRPr lang="zh-CN" altLang="en-US" sz="2700" b="1" dirty="0">
              <a:solidFill>
                <a:prstClr val="white"/>
              </a:solidFill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5" name="矩形 5"/>
          <p:cNvSpPr/>
          <p:nvPr/>
        </p:nvSpPr>
        <p:spPr>
          <a:xfrm>
            <a:off x="695195" y="52177"/>
            <a:ext cx="9504492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1.2 </a:t>
            </a:r>
            <a:r>
              <a:rPr lang="zh-CN" altLang="en-US" sz="3600" dirty="0">
                <a:solidFill>
                  <a:schemeClr val="bg1"/>
                </a:solidFill>
              </a:rPr>
              <a:t>数据结构的内容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1779" y="1322962"/>
            <a:ext cx="346761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工资表解析</a:t>
            </a:r>
            <a:endParaRPr lang="en-US" altLang="zh-CN" sz="32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工资表的逻辑结构</a:t>
            </a: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工资表的存储结构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工资表的操作集合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00017" y="1404214"/>
            <a:ext cx="3904798" cy="2601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因为结点与结点之间是一种简单的线性关系，所以工资表中采用线性表的逻辑结构。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箭头: 右 6"/>
          <p:cNvSpPr/>
          <p:nvPr/>
        </p:nvSpPr>
        <p:spPr>
          <a:xfrm>
            <a:off x="4005271" y="2397888"/>
            <a:ext cx="804154" cy="33236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5"/>
          <p:cNvSpPr/>
          <p:nvPr/>
        </p:nvSpPr>
        <p:spPr>
          <a:xfrm>
            <a:off x="123826" y="896383"/>
            <a:ext cx="7525940" cy="507831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700" b="1" dirty="0">
                <a:solidFill>
                  <a:prstClr val="white"/>
                </a:solidFill>
                <a:sym typeface="Arial" panose="020B0604020202020204" pitchFamily="34" charset="0"/>
              </a:rPr>
              <a:t>学校简介</a:t>
            </a:r>
            <a:endParaRPr lang="zh-CN" altLang="en-US" sz="2700" b="1" dirty="0">
              <a:solidFill>
                <a:prstClr val="white"/>
              </a:solidFill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5" name="矩形 5"/>
          <p:cNvSpPr/>
          <p:nvPr/>
        </p:nvSpPr>
        <p:spPr>
          <a:xfrm>
            <a:off x="695195" y="52177"/>
            <a:ext cx="9504492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1.2 </a:t>
            </a:r>
            <a:r>
              <a:rPr lang="zh-CN" altLang="en-US" sz="3600" dirty="0">
                <a:solidFill>
                  <a:schemeClr val="bg1"/>
                </a:solidFill>
              </a:rPr>
              <a:t>数据结构的内容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1779" y="1322962"/>
            <a:ext cx="346761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工资表解析</a:t>
            </a:r>
            <a:endParaRPr lang="en-US" altLang="zh-CN" sz="32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工资表的逻辑结构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工资表的存储结构</a:t>
            </a: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工资表的操作集合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42584" y="2556848"/>
            <a:ext cx="3724835" cy="2601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工资表可包括几千名职工信息，可采用顺序存放方式存放，也可采用非顺序存放。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箭头: 右 3"/>
          <p:cNvSpPr/>
          <p:nvPr/>
        </p:nvSpPr>
        <p:spPr>
          <a:xfrm>
            <a:off x="4234774" y="3429000"/>
            <a:ext cx="804154" cy="33236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5"/>
          <p:cNvSpPr/>
          <p:nvPr/>
        </p:nvSpPr>
        <p:spPr>
          <a:xfrm>
            <a:off x="123826" y="896383"/>
            <a:ext cx="7525940" cy="507831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700" b="1" dirty="0">
                <a:solidFill>
                  <a:prstClr val="white"/>
                </a:solidFill>
                <a:sym typeface="Arial" panose="020B0604020202020204" pitchFamily="34" charset="0"/>
              </a:rPr>
              <a:t>学校简介</a:t>
            </a:r>
            <a:endParaRPr lang="zh-CN" altLang="en-US" sz="2700" b="1" dirty="0">
              <a:solidFill>
                <a:prstClr val="white"/>
              </a:solidFill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5" name="矩形 5"/>
          <p:cNvSpPr/>
          <p:nvPr/>
        </p:nvSpPr>
        <p:spPr>
          <a:xfrm>
            <a:off x="695195" y="52177"/>
            <a:ext cx="9504492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1.2 </a:t>
            </a:r>
            <a:r>
              <a:rPr lang="zh-CN" altLang="en-US" sz="3600" dirty="0">
                <a:solidFill>
                  <a:schemeClr val="bg1"/>
                </a:solidFill>
              </a:rPr>
              <a:t>数据结构的内容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1779" y="1322962"/>
            <a:ext cx="346761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工资表解析</a:t>
            </a:r>
            <a:endParaRPr lang="en-US" altLang="zh-CN" sz="32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工资表的逻辑结构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工资表的存储结构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工资表的操作集合</a:t>
            </a: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箭头: 右 5"/>
          <p:cNvSpPr/>
          <p:nvPr/>
        </p:nvSpPr>
        <p:spPr>
          <a:xfrm>
            <a:off x="4005271" y="4363570"/>
            <a:ext cx="804154" cy="33236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144607" y="3071993"/>
            <a:ext cx="3724835" cy="324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对于工资表，当职工调离时要删除数据元素，调进时要增加数据元素，调整工资时要修改数据元素。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5"/>
          <p:cNvSpPr/>
          <p:nvPr/>
        </p:nvSpPr>
        <p:spPr>
          <a:xfrm>
            <a:off x="123826" y="896383"/>
            <a:ext cx="7525940" cy="507831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700" b="1" dirty="0">
                <a:solidFill>
                  <a:prstClr val="white"/>
                </a:solidFill>
                <a:sym typeface="Arial" panose="020B0604020202020204" pitchFamily="34" charset="0"/>
              </a:rPr>
              <a:t>学校简介</a:t>
            </a:r>
            <a:endParaRPr lang="zh-CN" altLang="en-US" sz="2700" b="1" dirty="0">
              <a:solidFill>
                <a:prstClr val="white"/>
              </a:solidFill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5" name="矩形 5"/>
          <p:cNvSpPr/>
          <p:nvPr/>
        </p:nvSpPr>
        <p:spPr>
          <a:xfrm>
            <a:off x="695195" y="52177"/>
            <a:ext cx="9504492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数据结构小结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3826" y="1312619"/>
            <a:ext cx="8763390" cy="3647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数据结构（</a:t>
            </a:r>
            <a:r>
              <a:rPr lang="en-US" altLang="zh-CN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Structure</a:t>
            </a:r>
            <a:r>
              <a: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数据结构是指相互之间存在一种或多种特定关系的数据元素集合，是带有结构的数据元素的集合，它指的是数据元素之间的相互关系，即数据的组织形式。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5"/>
          <p:cNvSpPr/>
          <p:nvPr/>
        </p:nvSpPr>
        <p:spPr>
          <a:xfrm>
            <a:off x="123826" y="896383"/>
            <a:ext cx="7525940" cy="507831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700" b="1" dirty="0">
                <a:solidFill>
                  <a:prstClr val="white"/>
                </a:solidFill>
                <a:sym typeface="Arial" panose="020B0604020202020204" pitchFamily="34" charset="0"/>
              </a:rPr>
              <a:t>学校简介</a:t>
            </a:r>
            <a:endParaRPr lang="zh-CN" altLang="en-US" sz="2700" b="1" dirty="0">
              <a:solidFill>
                <a:prstClr val="white"/>
              </a:solidFill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5" name="矩形 5"/>
          <p:cNvSpPr/>
          <p:nvPr/>
        </p:nvSpPr>
        <p:spPr>
          <a:xfrm>
            <a:off x="695195" y="52177"/>
            <a:ext cx="9504492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数据结构小结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11044" y="3385572"/>
            <a:ext cx="2251686" cy="2293287"/>
          </a:xfrm>
          <a:prstGeom prst="rect">
            <a:avLst/>
          </a:prstGeom>
        </p:spPr>
      </p:pic>
      <p:sp>
        <p:nvSpPr>
          <p:cNvPr id="12" name="矩形: 圆角 11"/>
          <p:cNvSpPr/>
          <p:nvPr/>
        </p:nvSpPr>
        <p:spPr>
          <a:xfrm>
            <a:off x="581272" y="3577635"/>
            <a:ext cx="2251686" cy="257072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A747C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08" y="3833736"/>
            <a:ext cx="658716" cy="722981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08" y="3986136"/>
            <a:ext cx="658716" cy="72298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708" y="4138536"/>
            <a:ext cx="658716" cy="722981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108" y="4290936"/>
            <a:ext cx="658716" cy="72298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508" y="4443336"/>
            <a:ext cx="658716" cy="722981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908" y="4595736"/>
            <a:ext cx="658716" cy="722981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308" y="4748136"/>
            <a:ext cx="658716" cy="722981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708" y="4900536"/>
            <a:ext cx="658716" cy="722981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879945" y="297821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逻辑结构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82538" y="560520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一批数据</a:t>
            </a:r>
            <a:endParaRPr lang="zh-CN" altLang="en-US" sz="2400" dirty="0"/>
          </a:p>
        </p:txBody>
      </p:sp>
      <p:sp>
        <p:nvSpPr>
          <p:cNvPr id="21" name="箭头: 右 20"/>
          <p:cNvSpPr/>
          <p:nvPr/>
        </p:nvSpPr>
        <p:spPr>
          <a:xfrm>
            <a:off x="3207660" y="4613462"/>
            <a:ext cx="3103384" cy="800907"/>
          </a:xfrm>
          <a:prstGeom prst="rightArrow">
            <a:avLst/>
          </a:prstGeom>
          <a:solidFill>
            <a:srgbClr val="805C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30720" name="文本框 30719"/>
          <p:cNvSpPr txBox="1"/>
          <p:nvPr/>
        </p:nvSpPr>
        <p:spPr>
          <a:xfrm>
            <a:off x="6421224" y="576849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计算机存储器</a:t>
            </a:r>
            <a:endParaRPr lang="zh-CN" altLang="en-US" sz="2400" dirty="0"/>
          </a:p>
        </p:txBody>
      </p:sp>
      <p:sp>
        <p:nvSpPr>
          <p:cNvPr id="35" name="文本框 34"/>
          <p:cNvSpPr txBox="1"/>
          <p:nvPr/>
        </p:nvSpPr>
        <p:spPr>
          <a:xfrm>
            <a:off x="2255240" y="4290936"/>
            <a:ext cx="50993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/>
              <a:t>按照一定映像方式存储到</a:t>
            </a:r>
            <a:endParaRPr lang="zh-CN" altLang="en-US" sz="2400" dirty="0"/>
          </a:p>
        </p:txBody>
      </p:sp>
      <p:sp>
        <p:nvSpPr>
          <p:cNvPr id="36" name="文本框 35"/>
          <p:cNvSpPr txBox="1"/>
          <p:nvPr/>
        </p:nvSpPr>
        <p:spPr>
          <a:xfrm>
            <a:off x="6536206" y="2978215"/>
            <a:ext cx="1636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存储结构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657241" y="2211086"/>
            <a:ext cx="1636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运算集合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30724" name="直接连接符 30723"/>
          <p:cNvCxnSpPr/>
          <p:nvPr/>
        </p:nvCxnSpPr>
        <p:spPr>
          <a:xfrm>
            <a:off x="1235503" y="2857734"/>
            <a:ext cx="6702358" cy="4428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581272" y="855967"/>
            <a:ext cx="8244214" cy="1319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数据结构的内容可以归纳为三个部分：逻辑结构、存储结构和运算集合。</a:t>
            </a:r>
            <a:endParaRPr lang="en-US" altLang="zh-CN" sz="28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0" grpId="0"/>
      <p:bldP spid="31" grpId="0"/>
      <p:bldP spid="21" grpId="0" animBg="1"/>
      <p:bldP spid="30720" grpId="0"/>
      <p:bldP spid="35" grpId="0"/>
      <p:bldP spid="36" grpId="0"/>
      <p:bldP spid="3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5"/>
          <p:cNvSpPr/>
          <p:nvPr/>
        </p:nvSpPr>
        <p:spPr>
          <a:xfrm>
            <a:off x="123826" y="896383"/>
            <a:ext cx="7525940" cy="507831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700" b="1" dirty="0">
                <a:solidFill>
                  <a:prstClr val="white"/>
                </a:solidFill>
                <a:sym typeface="Arial" panose="020B0604020202020204" pitchFamily="34" charset="0"/>
              </a:rPr>
              <a:t>学校简介</a:t>
            </a:r>
            <a:endParaRPr lang="zh-CN" altLang="en-US" sz="2700" b="1" dirty="0">
              <a:solidFill>
                <a:prstClr val="white"/>
              </a:solidFill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5" name="矩形 5"/>
          <p:cNvSpPr/>
          <p:nvPr/>
        </p:nvSpPr>
        <p:spPr>
          <a:xfrm>
            <a:off x="695195" y="52177"/>
            <a:ext cx="9504492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数据结构小结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81272" y="855967"/>
            <a:ext cx="8244214" cy="4550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数据结构的内容可以归纳为三个部分：逻辑结构、存储结构和运算集合。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按照某种逻辑关系组织起来的一批数据，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按一定的映像方式把它们存放在计算机的存储器中，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并在这些数据上定义一个运算的集合，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这些是数据结构课程的</a:t>
            </a:r>
            <a:r>
              <a:rPr lang="zh-CN" altLang="en-US" sz="2800" dirty="0">
                <a:solidFill>
                  <a:srgbClr val="FF0000"/>
                </a:solidFill>
              </a:rPr>
              <a:t>基本内容</a:t>
            </a:r>
            <a:r>
              <a:rPr lang="zh-CN" altLang="en-US" sz="2800" dirty="0"/>
              <a:t>。</a:t>
            </a:r>
            <a:endParaRPr lang="en-US" altLang="zh-CN" sz="2800" dirty="0"/>
          </a:p>
        </p:txBody>
      </p:sp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5"/>
          <p:cNvSpPr/>
          <p:nvPr/>
        </p:nvSpPr>
        <p:spPr>
          <a:xfrm>
            <a:off x="695195" y="52177"/>
            <a:ext cx="9504492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1.3 </a:t>
            </a:r>
            <a:r>
              <a:rPr lang="zh-CN" altLang="en-US" sz="3600" dirty="0">
                <a:solidFill>
                  <a:schemeClr val="bg1"/>
                </a:solidFill>
              </a:rPr>
              <a:t>算法设计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3826" y="1312619"/>
            <a:ext cx="8763390" cy="4940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算法（</a:t>
            </a:r>
            <a:r>
              <a:rPr lang="en-US" altLang="zh-CN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Algorithm</a:t>
            </a:r>
            <a:r>
              <a: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算法是规则的有限集合，是为解决特定问题而规定的一系列操作。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Algorithm is a finite set of rules which gives a sequence of operations  for solving a specific type of problem.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5"/>
          <p:cNvSpPr/>
          <p:nvPr/>
        </p:nvSpPr>
        <p:spPr>
          <a:xfrm>
            <a:off x="695195" y="52177"/>
            <a:ext cx="9504492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1.3 </a:t>
            </a:r>
            <a:r>
              <a:rPr lang="zh-CN" altLang="en-US" sz="3600" dirty="0">
                <a:solidFill>
                  <a:schemeClr val="bg1"/>
                </a:solidFill>
              </a:rPr>
              <a:t>算法设计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5" name="Object1"/>
          <p:cNvSpPr/>
          <p:nvPr/>
        </p:nvSpPr>
        <p:spPr>
          <a:xfrm>
            <a:off x="30208" y="2962692"/>
            <a:ext cx="2103120" cy="133731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algn="ctr">
              <a:lnSpc>
                <a:spcPts val="4950"/>
              </a:lnSpc>
            </a:pPr>
            <a:r>
              <a:rPr lang="en-US" sz="3800" b="1" dirty="0" err="1"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算法</a:t>
            </a:r>
            <a:endParaRPr lang="en-US" sz="3800" b="1" dirty="0">
              <a:latin typeface="Arial" panose="020B0604020202020204" pitchFamily="34" charset="0"/>
              <a:ea typeface="Arial" panose="020B0604020202020204" pitchFamily="34" charset="-122"/>
              <a:cs typeface="Arial" panose="020B0604020202020204" pitchFamily="34" charset="-120"/>
            </a:endParaRPr>
          </a:p>
          <a:p>
            <a:pPr algn="ctr">
              <a:lnSpc>
                <a:spcPts val="4950"/>
              </a:lnSpc>
            </a:pPr>
            <a:r>
              <a:rPr lang="en-US" sz="3800" b="1" dirty="0" err="1"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的特性</a:t>
            </a:r>
            <a:endParaRPr lang="en-US" sz="3805" dirty="0"/>
          </a:p>
        </p:txBody>
      </p:sp>
      <p:sp>
        <p:nvSpPr>
          <p:cNvPr id="6" name="Object2"/>
          <p:cNvSpPr/>
          <p:nvPr/>
        </p:nvSpPr>
        <p:spPr>
          <a:xfrm>
            <a:off x="2660399" y="1553373"/>
            <a:ext cx="1280160" cy="61722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algn="l">
              <a:lnSpc>
                <a:spcPts val="4265"/>
              </a:lnSpc>
            </a:pPr>
            <a:r>
              <a:rPr lang="en-US" sz="3000" b="0" dirty="0"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有限性</a:t>
            </a:r>
            <a:endParaRPr lang="en-US" sz="3045" dirty="0"/>
          </a:p>
        </p:txBody>
      </p:sp>
      <p:sp>
        <p:nvSpPr>
          <p:cNvPr id="7" name="Object3"/>
          <p:cNvSpPr/>
          <p:nvPr/>
        </p:nvSpPr>
        <p:spPr>
          <a:xfrm>
            <a:off x="2660399" y="2438055"/>
            <a:ext cx="1280160" cy="61722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algn="l">
              <a:lnSpc>
                <a:spcPts val="4265"/>
              </a:lnSpc>
            </a:pPr>
            <a:r>
              <a:rPr lang="en-US" sz="3000" b="0" dirty="0"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确定性</a:t>
            </a:r>
            <a:endParaRPr lang="en-US" sz="3045" dirty="0"/>
          </a:p>
        </p:txBody>
      </p:sp>
      <p:sp>
        <p:nvSpPr>
          <p:cNvPr id="8" name="Object4"/>
          <p:cNvSpPr/>
          <p:nvPr/>
        </p:nvSpPr>
        <p:spPr>
          <a:xfrm>
            <a:off x="2660399" y="3322737"/>
            <a:ext cx="1280160" cy="61722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algn="l">
              <a:lnSpc>
                <a:spcPts val="4265"/>
              </a:lnSpc>
            </a:pPr>
            <a:r>
              <a:rPr lang="en-US" sz="3000" b="0" dirty="0"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可行性</a:t>
            </a:r>
            <a:endParaRPr lang="en-US" sz="3045" dirty="0"/>
          </a:p>
        </p:txBody>
      </p:sp>
      <p:sp>
        <p:nvSpPr>
          <p:cNvPr id="9" name="Object5"/>
          <p:cNvSpPr/>
          <p:nvPr/>
        </p:nvSpPr>
        <p:spPr>
          <a:xfrm>
            <a:off x="2660399" y="4207418"/>
            <a:ext cx="822960" cy="61722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algn="l">
              <a:lnSpc>
                <a:spcPts val="4265"/>
              </a:lnSpc>
            </a:pPr>
            <a:r>
              <a:rPr lang="en-US" sz="3000" b="0" dirty="0"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输入</a:t>
            </a:r>
            <a:endParaRPr lang="en-US" sz="3045" dirty="0"/>
          </a:p>
        </p:txBody>
      </p:sp>
      <p:sp>
        <p:nvSpPr>
          <p:cNvPr id="10" name="Object6"/>
          <p:cNvSpPr/>
          <p:nvPr/>
        </p:nvSpPr>
        <p:spPr>
          <a:xfrm>
            <a:off x="2660399" y="5092100"/>
            <a:ext cx="822960" cy="61722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algn="l">
              <a:lnSpc>
                <a:spcPts val="4265"/>
              </a:lnSpc>
            </a:pPr>
            <a:r>
              <a:rPr lang="en-US" sz="3000" b="0" dirty="0"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输出</a:t>
            </a:r>
            <a:endParaRPr lang="en-US" sz="3045" dirty="0"/>
          </a:p>
        </p:txBody>
      </p:sp>
      <p:sp>
        <p:nvSpPr>
          <p:cNvPr id="2" name="左大括号 1"/>
          <p:cNvSpPr/>
          <p:nvPr/>
        </p:nvSpPr>
        <p:spPr>
          <a:xfrm>
            <a:off x="1991879" y="1590538"/>
            <a:ext cx="578620" cy="4081618"/>
          </a:xfrm>
          <a:prstGeom prst="lef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086147" y="1430846"/>
            <a:ext cx="4413725" cy="623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altLang="zh-CN" sz="1800" b="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-120"/>
              </a:rPr>
              <a:t>有限步骤内正常结束，不能形成无穷循环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094999" y="2514244"/>
            <a:ext cx="5018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算法中的每一个步骤必须有确定含义，无二义性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052013" y="4403078"/>
            <a:ext cx="3071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有多个或0个输入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052013" y="5092100"/>
            <a:ext cx="3217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至少有一个或多个输出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113825" y="3373369"/>
            <a:ext cx="47789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原则上能精确进行，操作可通过已实现的基本运算执行有限次而完成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5"/>
          <p:cNvSpPr/>
          <p:nvPr/>
        </p:nvSpPr>
        <p:spPr>
          <a:xfrm>
            <a:off x="123826" y="896383"/>
            <a:ext cx="7525940" cy="507831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700" b="1" dirty="0">
                <a:solidFill>
                  <a:prstClr val="white"/>
                </a:solidFill>
                <a:sym typeface="Arial" panose="020B0604020202020204" pitchFamily="34" charset="0"/>
              </a:rPr>
              <a:t>学校简介</a:t>
            </a:r>
            <a:endParaRPr lang="zh-CN" altLang="en-US" sz="2700" b="1" dirty="0">
              <a:solidFill>
                <a:prstClr val="white"/>
              </a:solidFill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5" name="矩形 5"/>
          <p:cNvSpPr/>
          <p:nvPr/>
        </p:nvSpPr>
        <p:spPr>
          <a:xfrm>
            <a:off x="695195" y="52177"/>
            <a:ext cx="9504492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1.1 </a:t>
            </a:r>
            <a:r>
              <a:rPr lang="zh-CN" altLang="en-US" sz="3600" dirty="0">
                <a:solidFill>
                  <a:schemeClr val="bg1"/>
                </a:solidFill>
              </a:rPr>
              <a:t>数据结构的基础概念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1014" y="1150298"/>
            <a:ext cx="8681971" cy="3318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数据（</a:t>
            </a:r>
            <a:r>
              <a:rPr lang="en-US" altLang="zh-CN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定义：</a:t>
            </a:r>
            <a:endParaRPr lang="en-US" altLang="zh-CN" sz="3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数据是描述客观事物的数值、字符以及能输入机器且能被处理的各种符号集合。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9672" y="5071555"/>
            <a:ext cx="1886307" cy="1005757"/>
          </a:xfrm>
          <a:prstGeom prst="rect">
            <a:avLst/>
          </a:prstGeom>
        </p:spPr>
      </p:pic>
      <p:pic>
        <p:nvPicPr>
          <p:cNvPr id="1026" name="Picture 2" descr="查看源图像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568" y="5071555"/>
            <a:ext cx="1886307" cy="99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891" y="5071555"/>
            <a:ext cx="2095108" cy="99031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579" y="5087001"/>
            <a:ext cx="2044743" cy="99031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26718" y="6300592"/>
            <a:ext cx="808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数值                            符号                               音频                  图像及视频等等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5"/>
          <p:cNvSpPr/>
          <p:nvPr/>
        </p:nvSpPr>
        <p:spPr>
          <a:xfrm>
            <a:off x="695195" y="52177"/>
            <a:ext cx="9504492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1.3 </a:t>
            </a:r>
            <a:r>
              <a:rPr lang="zh-CN" altLang="en-US" sz="3600" dirty="0">
                <a:solidFill>
                  <a:schemeClr val="bg1"/>
                </a:solidFill>
              </a:rPr>
              <a:t>算法设计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9166"/>
            <a:ext cx="9144000" cy="5117239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0898" y="6486010"/>
            <a:ext cx="8425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2021年12月26日-中国软件大会-杨孟飞院士-航天器操作系统  </a:t>
            </a:r>
            <a:r>
              <a:rPr lang="en-US" altLang="zh-CN" dirty="0"/>
              <a:t>PPT</a:t>
            </a:r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页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793231" y="823585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-120"/>
              </a:rPr>
              <a:t>算法的特性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-120"/>
              </a:rPr>
              <a:t>：有限性，确定性，可行性，输入，输出   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5"/>
          <p:cNvSpPr/>
          <p:nvPr/>
        </p:nvSpPr>
        <p:spPr>
          <a:xfrm>
            <a:off x="123826" y="896383"/>
            <a:ext cx="7525940" cy="507831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700" b="1" dirty="0">
                <a:solidFill>
                  <a:prstClr val="white"/>
                </a:solidFill>
                <a:sym typeface="Arial" panose="020B0604020202020204" pitchFamily="34" charset="0"/>
              </a:rPr>
              <a:t>学校简介</a:t>
            </a:r>
            <a:endParaRPr lang="zh-CN" altLang="en-US" sz="2700" b="1" dirty="0">
              <a:solidFill>
                <a:prstClr val="white"/>
              </a:solidFill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5" name="矩形 5"/>
          <p:cNvSpPr/>
          <p:nvPr/>
        </p:nvSpPr>
        <p:spPr>
          <a:xfrm>
            <a:off x="695195" y="52177"/>
            <a:ext cx="9504492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1.3 </a:t>
            </a:r>
            <a:r>
              <a:rPr lang="zh-CN" altLang="en-US" sz="3600" dirty="0">
                <a:solidFill>
                  <a:schemeClr val="bg1"/>
                </a:solidFill>
              </a:rPr>
              <a:t>算法设计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7825"/>
            <a:ext cx="9144000" cy="356235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5"/>
          <p:cNvSpPr/>
          <p:nvPr/>
        </p:nvSpPr>
        <p:spPr>
          <a:xfrm>
            <a:off x="123826" y="896383"/>
            <a:ext cx="7525940" cy="507831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700" b="1" dirty="0">
                <a:solidFill>
                  <a:prstClr val="white"/>
                </a:solidFill>
                <a:sym typeface="Arial" panose="020B0604020202020204" pitchFamily="34" charset="0"/>
              </a:rPr>
              <a:t>学校简介</a:t>
            </a:r>
            <a:endParaRPr lang="zh-CN" altLang="en-US" sz="2700" b="1" dirty="0">
              <a:solidFill>
                <a:prstClr val="white"/>
              </a:solidFill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5" name="矩形 5"/>
          <p:cNvSpPr/>
          <p:nvPr/>
        </p:nvSpPr>
        <p:spPr>
          <a:xfrm>
            <a:off x="695195" y="52177"/>
            <a:ext cx="9504492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1.3 </a:t>
            </a:r>
            <a:r>
              <a:rPr lang="zh-CN" altLang="en-US" sz="3600" dirty="0">
                <a:solidFill>
                  <a:schemeClr val="bg1"/>
                </a:solidFill>
              </a:rPr>
              <a:t>算法设计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0950"/>
            <a:ext cx="3892166" cy="500307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203" y="896384"/>
            <a:ext cx="5969736" cy="4120932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V="1">
            <a:off x="2743200" y="2898843"/>
            <a:ext cx="807396" cy="875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5"/>
          <p:cNvSpPr/>
          <p:nvPr/>
        </p:nvSpPr>
        <p:spPr>
          <a:xfrm>
            <a:off x="123826" y="896383"/>
            <a:ext cx="7525940" cy="507831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700" b="1" dirty="0">
                <a:solidFill>
                  <a:prstClr val="white"/>
                </a:solidFill>
                <a:sym typeface="Arial" panose="020B0604020202020204" pitchFamily="34" charset="0"/>
              </a:rPr>
              <a:t>学校简介</a:t>
            </a:r>
            <a:endParaRPr lang="zh-CN" altLang="en-US" sz="2700" b="1" dirty="0">
              <a:solidFill>
                <a:prstClr val="white"/>
              </a:solidFill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5" name="矩形 5"/>
          <p:cNvSpPr/>
          <p:nvPr/>
        </p:nvSpPr>
        <p:spPr>
          <a:xfrm>
            <a:off x="695195" y="52177"/>
            <a:ext cx="9504492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1.3 </a:t>
            </a:r>
            <a:r>
              <a:rPr lang="zh-CN" altLang="en-US" sz="3600" dirty="0">
                <a:solidFill>
                  <a:schemeClr val="bg1"/>
                </a:solidFill>
              </a:rPr>
              <a:t>算法设计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6899" y="1142604"/>
            <a:ext cx="8052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例如：要求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个数的最大值问题，给出算法如下：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87167" y="2175966"/>
            <a:ext cx="5102156" cy="3539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max=0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=1;i&lt;=n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++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scanf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(“%f”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&amp;x);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if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x&gt;max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max=x;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5"/>
          <p:cNvSpPr/>
          <p:nvPr/>
        </p:nvSpPr>
        <p:spPr>
          <a:xfrm>
            <a:off x="123826" y="896383"/>
            <a:ext cx="7525940" cy="507831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700" b="1" dirty="0">
                <a:solidFill>
                  <a:prstClr val="white"/>
                </a:solidFill>
                <a:sym typeface="Arial" panose="020B0604020202020204" pitchFamily="34" charset="0"/>
              </a:rPr>
              <a:t>学校简介</a:t>
            </a:r>
            <a:endParaRPr lang="zh-CN" altLang="en-US" sz="2700" b="1" dirty="0">
              <a:solidFill>
                <a:prstClr val="white"/>
              </a:solidFill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5" name="矩形 5"/>
          <p:cNvSpPr/>
          <p:nvPr/>
        </p:nvSpPr>
        <p:spPr>
          <a:xfrm>
            <a:off x="695195" y="52177"/>
            <a:ext cx="9504492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1.3 </a:t>
            </a:r>
            <a:r>
              <a:rPr lang="zh-CN" altLang="en-US" sz="3600" dirty="0">
                <a:solidFill>
                  <a:schemeClr val="bg1"/>
                </a:solidFill>
              </a:rPr>
              <a:t>算法设计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4948" y="1519631"/>
            <a:ext cx="3687820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max=0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=1;i&lt;=n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++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scanf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(“%f”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&amp;x);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if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x&gt;max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max=x;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3825" y="780966"/>
            <a:ext cx="78982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例如：要求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个数的最大值问题，给出算法如下：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67198" y="4598470"/>
            <a:ext cx="5809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 </a:t>
            </a:r>
            <a:r>
              <a:rPr lang="zh-CN" altLang="en-US" sz="2400" dirty="0"/>
              <a:t>由这个例子可以说明算法正确性的内涵。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4383015" y="1665035"/>
            <a:ext cx="4478882" cy="2353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解析：  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算法无语法错误；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当输入全为正数时，结果正确；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当输入全为负数时，求得的最大值为</a:t>
            </a:r>
            <a:r>
              <a:rPr lang="en-US" altLang="zh-CN" sz="2000" dirty="0"/>
              <a:t>0</a:t>
            </a:r>
            <a:r>
              <a:rPr lang="zh-CN" altLang="en-US" sz="2000" dirty="0"/>
              <a:t>，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显然这个结果不对。</a:t>
            </a:r>
            <a:endParaRPr lang="en-US" altLang="zh-CN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347158" y="5169610"/>
            <a:ext cx="8802410" cy="13193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FF0000"/>
                </a:solidFill>
              </a:rPr>
              <a:t>问题：上面求解最大值的算法到底应该算第几层次呢？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FF0000"/>
                </a:solidFill>
              </a:rPr>
              <a:t>           是否能算是正确算法？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5"/>
          <p:cNvSpPr/>
          <p:nvPr/>
        </p:nvSpPr>
        <p:spPr>
          <a:xfrm>
            <a:off x="123826" y="896383"/>
            <a:ext cx="7525940" cy="507831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700" b="1" dirty="0">
                <a:solidFill>
                  <a:prstClr val="white"/>
                </a:solidFill>
                <a:sym typeface="Arial" panose="020B0604020202020204" pitchFamily="34" charset="0"/>
              </a:rPr>
              <a:t>学校简介</a:t>
            </a:r>
            <a:endParaRPr lang="zh-CN" altLang="en-US" sz="2700" b="1" dirty="0">
              <a:solidFill>
                <a:prstClr val="white"/>
              </a:solidFill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5" name="矩形 5"/>
          <p:cNvSpPr/>
          <p:nvPr/>
        </p:nvSpPr>
        <p:spPr>
          <a:xfrm>
            <a:off x="695195" y="52177"/>
            <a:ext cx="9504492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1.3 </a:t>
            </a:r>
            <a:r>
              <a:rPr lang="zh-CN" altLang="en-US" sz="3600" dirty="0">
                <a:solidFill>
                  <a:schemeClr val="bg1"/>
                </a:solidFill>
              </a:rPr>
              <a:t>算法设计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67" y="800822"/>
            <a:ext cx="7068178" cy="574607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494" y="1248572"/>
            <a:ext cx="2094855" cy="1480747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5"/>
          <p:cNvSpPr/>
          <p:nvPr/>
        </p:nvSpPr>
        <p:spPr>
          <a:xfrm>
            <a:off x="123826" y="896383"/>
            <a:ext cx="7525940" cy="507831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700" b="1" dirty="0">
                <a:solidFill>
                  <a:prstClr val="white"/>
                </a:solidFill>
                <a:sym typeface="Arial" panose="020B0604020202020204" pitchFamily="34" charset="0"/>
              </a:rPr>
              <a:t>学校简介</a:t>
            </a:r>
            <a:endParaRPr lang="zh-CN" altLang="en-US" sz="2700" b="1" dirty="0">
              <a:solidFill>
                <a:prstClr val="white"/>
              </a:solidFill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5" name="矩形 5"/>
          <p:cNvSpPr/>
          <p:nvPr/>
        </p:nvSpPr>
        <p:spPr>
          <a:xfrm>
            <a:off x="695195" y="52177"/>
            <a:ext cx="9504492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1.3 </a:t>
            </a:r>
            <a:r>
              <a:rPr lang="zh-CN" altLang="en-US" sz="3600" dirty="0">
                <a:solidFill>
                  <a:schemeClr val="bg1"/>
                </a:solidFill>
              </a:rPr>
              <a:t>算法设计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57" y="739360"/>
            <a:ext cx="7914969" cy="60664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017" y="1633370"/>
            <a:ext cx="1686635" cy="1717551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5"/>
          <p:cNvSpPr/>
          <p:nvPr/>
        </p:nvSpPr>
        <p:spPr>
          <a:xfrm>
            <a:off x="123826" y="896383"/>
            <a:ext cx="7525940" cy="507831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700" b="1" dirty="0">
                <a:solidFill>
                  <a:prstClr val="white"/>
                </a:solidFill>
                <a:sym typeface="Arial" panose="020B0604020202020204" pitchFamily="34" charset="0"/>
              </a:rPr>
              <a:t>学校简介</a:t>
            </a:r>
            <a:endParaRPr lang="zh-CN" altLang="en-US" sz="2700" b="1" dirty="0">
              <a:solidFill>
                <a:prstClr val="white"/>
              </a:solidFill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5" name="矩形 5"/>
          <p:cNvSpPr/>
          <p:nvPr/>
        </p:nvSpPr>
        <p:spPr>
          <a:xfrm>
            <a:off x="695195" y="52177"/>
            <a:ext cx="9504492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1.3 </a:t>
            </a:r>
            <a:r>
              <a:rPr lang="zh-CN" altLang="en-US" sz="3600" dirty="0">
                <a:solidFill>
                  <a:schemeClr val="bg1"/>
                </a:solidFill>
              </a:rPr>
              <a:t>算法设计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50298"/>
            <a:ext cx="9144000" cy="488466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23826" y="6361097"/>
            <a:ext cx="8425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2021年12月26日-中国软件大会-杨孟飞院士-航天器操作系统  </a:t>
            </a:r>
            <a:r>
              <a:rPr lang="en-US" altLang="zh-CN" dirty="0"/>
              <a:t>PPT</a:t>
            </a:r>
            <a:r>
              <a:rPr lang="zh-CN" altLang="en-US" dirty="0"/>
              <a:t>第</a:t>
            </a:r>
            <a:r>
              <a:rPr lang="en-US" altLang="zh-CN" dirty="0"/>
              <a:t>21</a:t>
            </a:r>
            <a:r>
              <a:rPr lang="zh-CN" altLang="en-US" dirty="0"/>
              <a:t>页</a:t>
            </a:r>
            <a:endParaRPr lang="zh-CN" altLang="en-US" dirty="0"/>
          </a:p>
        </p:txBody>
      </p:sp>
    </p:spTree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5"/>
          <p:cNvSpPr/>
          <p:nvPr/>
        </p:nvSpPr>
        <p:spPr>
          <a:xfrm>
            <a:off x="123826" y="896383"/>
            <a:ext cx="7525940" cy="507831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700" b="1" dirty="0">
                <a:solidFill>
                  <a:prstClr val="white"/>
                </a:solidFill>
                <a:sym typeface="Arial" panose="020B0604020202020204" pitchFamily="34" charset="0"/>
              </a:rPr>
              <a:t>学校简介</a:t>
            </a:r>
            <a:endParaRPr lang="zh-CN" altLang="en-US" sz="2700" b="1" dirty="0">
              <a:solidFill>
                <a:prstClr val="white"/>
              </a:solidFill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5" name="矩形 5"/>
          <p:cNvSpPr/>
          <p:nvPr/>
        </p:nvSpPr>
        <p:spPr>
          <a:xfrm>
            <a:off x="695195" y="52177"/>
            <a:ext cx="9504492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1.3 </a:t>
            </a:r>
            <a:r>
              <a:rPr lang="zh-CN" altLang="en-US" sz="3600" dirty="0">
                <a:solidFill>
                  <a:schemeClr val="bg1"/>
                </a:solidFill>
              </a:rPr>
              <a:t>算法设计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9848"/>
            <a:ext cx="9144000" cy="4818303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5"/>
          <p:cNvSpPr/>
          <p:nvPr/>
        </p:nvSpPr>
        <p:spPr>
          <a:xfrm>
            <a:off x="123826" y="896383"/>
            <a:ext cx="7525940" cy="507831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700" b="1" dirty="0">
                <a:solidFill>
                  <a:prstClr val="white"/>
                </a:solidFill>
                <a:sym typeface="Arial" panose="020B0604020202020204" pitchFamily="34" charset="0"/>
              </a:rPr>
              <a:t>学校简介</a:t>
            </a:r>
            <a:endParaRPr lang="zh-CN" altLang="en-US" sz="2700" b="1" dirty="0">
              <a:solidFill>
                <a:prstClr val="white"/>
              </a:solidFill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5" name="矩形 5"/>
          <p:cNvSpPr/>
          <p:nvPr/>
        </p:nvSpPr>
        <p:spPr>
          <a:xfrm>
            <a:off x="695195" y="52177"/>
            <a:ext cx="9504492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1.3 </a:t>
            </a:r>
            <a:r>
              <a:rPr lang="zh-CN" altLang="en-US" sz="3600" dirty="0">
                <a:solidFill>
                  <a:schemeClr val="bg1"/>
                </a:solidFill>
              </a:rPr>
              <a:t>算法设计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84093" y="2365770"/>
            <a:ext cx="5314275" cy="1845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dirty="0"/>
              <a:t>研究数据结构的方法是</a:t>
            </a:r>
            <a:endParaRPr lang="en-US" altLang="zh-CN" sz="4000" dirty="0"/>
          </a:p>
          <a:p>
            <a:pPr algn="ctr">
              <a:lnSpc>
                <a:spcPct val="150000"/>
              </a:lnSpc>
            </a:pPr>
            <a:r>
              <a:rPr lang="zh-CN" altLang="en-US" sz="4000" dirty="0"/>
              <a:t>通过算法来实现的。</a:t>
            </a:r>
            <a:endParaRPr lang="en-US" altLang="zh-CN" sz="4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5"/>
          <p:cNvSpPr/>
          <p:nvPr/>
        </p:nvSpPr>
        <p:spPr>
          <a:xfrm>
            <a:off x="123826" y="896383"/>
            <a:ext cx="7525940" cy="507831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7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学校简介</a:t>
            </a:r>
            <a:endParaRPr lang="zh-CN" altLang="en-US" sz="27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5"/>
          <p:cNvSpPr/>
          <p:nvPr/>
        </p:nvSpPr>
        <p:spPr>
          <a:xfrm>
            <a:off x="695195" y="52177"/>
            <a:ext cx="9504492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+mn-ea"/>
              </a:rPr>
              <a:t>1.1 </a:t>
            </a:r>
            <a:r>
              <a:rPr lang="zh-CN" altLang="en-US" sz="3600" dirty="0">
                <a:solidFill>
                  <a:schemeClr val="bg1"/>
                </a:solidFill>
                <a:latin typeface="+mn-ea"/>
              </a:rPr>
              <a:t>数据结构的基础概念</a:t>
            </a:r>
            <a:endParaRPr lang="en-US" altLang="zh-CN" sz="3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8619" y="1111826"/>
            <a:ext cx="2901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例如针对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815043" y="2593817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编译程序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447441" y="3686880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链接程序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893672" y="2610574"/>
            <a:ext cx="1231467" cy="9166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源程序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: 圆角 16"/>
          <p:cNvSpPr/>
          <p:nvPr/>
        </p:nvSpPr>
        <p:spPr>
          <a:xfrm>
            <a:off x="3688836" y="3656256"/>
            <a:ext cx="1231467" cy="9166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目标程序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6734104" y="4259080"/>
            <a:ext cx="1540993" cy="9166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可执行程序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连接符: 肘形 13"/>
          <p:cNvCxnSpPr>
            <a:stCxn id="6" idx="3"/>
            <a:endCxn id="17" idx="1"/>
          </p:cNvCxnSpPr>
          <p:nvPr/>
        </p:nvCxnSpPr>
        <p:spPr>
          <a:xfrm>
            <a:off x="2125139" y="3068894"/>
            <a:ext cx="1563697" cy="1045682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连接符: 肘形 19"/>
          <p:cNvCxnSpPr>
            <a:stCxn id="17" idx="3"/>
            <a:endCxn id="18" idx="1"/>
          </p:cNvCxnSpPr>
          <p:nvPr/>
        </p:nvCxnSpPr>
        <p:spPr>
          <a:xfrm>
            <a:off x="4920303" y="4114576"/>
            <a:ext cx="1813801" cy="60282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838389" y="3997182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File-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name.c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723740" y="5320398"/>
            <a:ext cx="17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File-name.exe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521943" y="5031215"/>
            <a:ext cx="1996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File-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name.o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 File-name.obj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7" grpId="0" animBg="1"/>
      <p:bldP spid="18" grpId="0" animBg="1"/>
      <p:bldP spid="25" grpId="0"/>
      <p:bldP spid="2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5"/>
          <p:cNvSpPr/>
          <p:nvPr/>
        </p:nvSpPr>
        <p:spPr>
          <a:xfrm>
            <a:off x="123826" y="896383"/>
            <a:ext cx="7525940" cy="507831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700" b="1" dirty="0">
                <a:solidFill>
                  <a:prstClr val="white"/>
                </a:solidFill>
                <a:sym typeface="Arial" panose="020B0604020202020204" pitchFamily="34" charset="0"/>
              </a:rPr>
              <a:t>学校简介</a:t>
            </a:r>
            <a:endParaRPr lang="zh-CN" altLang="en-US" sz="2700" b="1" dirty="0">
              <a:solidFill>
                <a:prstClr val="white"/>
              </a:solidFill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5" name="矩形 5"/>
          <p:cNvSpPr/>
          <p:nvPr/>
        </p:nvSpPr>
        <p:spPr>
          <a:xfrm>
            <a:off x="695195" y="52177"/>
            <a:ext cx="9504492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1.4 </a:t>
            </a:r>
            <a:r>
              <a:rPr lang="zh-CN" altLang="en-US" sz="3600" dirty="0">
                <a:solidFill>
                  <a:schemeClr val="bg1"/>
                </a:solidFill>
              </a:rPr>
              <a:t>算法描述工具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82" y="945977"/>
            <a:ext cx="8275806" cy="501564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5"/>
          <p:cNvSpPr/>
          <p:nvPr/>
        </p:nvSpPr>
        <p:spPr>
          <a:xfrm>
            <a:off x="123826" y="896383"/>
            <a:ext cx="7525940" cy="507831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700" b="1" dirty="0">
                <a:solidFill>
                  <a:prstClr val="white"/>
                </a:solidFill>
                <a:sym typeface="Arial" panose="020B0604020202020204" pitchFamily="34" charset="0"/>
              </a:rPr>
              <a:t>学校简介</a:t>
            </a:r>
            <a:endParaRPr lang="zh-CN" altLang="en-US" sz="2700" b="1" dirty="0">
              <a:solidFill>
                <a:prstClr val="white"/>
              </a:solidFill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5" name="矩形 5"/>
          <p:cNvSpPr/>
          <p:nvPr/>
        </p:nvSpPr>
        <p:spPr>
          <a:xfrm>
            <a:off x="695195" y="52177"/>
            <a:ext cx="9504492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1.4 </a:t>
            </a:r>
            <a:r>
              <a:rPr lang="zh-CN" altLang="en-US" sz="3600" dirty="0">
                <a:solidFill>
                  <a:schemeClr val="bg1"/>
                </a:solidFill>
              </a:rPr>
              <a:t>算法描述工具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3260"/>
            <a:ext cx="8896348" cy="4204097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5"/>
          <p:cNvSpPr/>
          <p:nvPr/>
        </p:nvSpPr>
        <p:spPr>
          <a:xfrm>
            <a:off x="123826" y="896383"/>
            <a:ext cx="7525940" cy="507831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700" b="1" dirty="0">
                <a:solidFill>
                  <a:prstClr val="white"/>
                </a:solidFill>
                <a:sym typeface="Arial" panose="020B0604020202020204" pitchFamily="34" charset="0"/>
              </a:rPr>
              <a:t>学校简介</a:t>
            </a:r>
            <a:endParaRPr lang="zh-CN" altLang="en-US" sz="2700" b="1" dirty="0">
              <a:solidFill>
                <a:prstClr val="white"/>
              </a:solidFill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5" name="矩形 5"/>
          <p:cNvSpPr/>
          <p:nvPr/>
        </p:nvSpPr>
        <p:spPr>
          <a:xfrm>
            <a:off x="695195" y="52177"/>
            <a:ext cx="9504492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1.4 </a:t>
            </a:r>
            <a:r>
              <a:rPr lang="zh-CN" altLang="en-US" sz="3600" dirty="0">
                <a:solidFill>
                  <a:schemeClr val="bg1"/>
                </a:solidFill>
              </a:rPr>
              <a:t>算法描述工具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5940" y="845347"/>
            <a:ext cx="8042963" cy="583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类描述算法的语言选择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类语言：</a:t>
            </a:r>
            <a:endParaRPr lang="en-US" altLang="zh-CN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类语言是接近于高级语言而又不是严格的高级语言。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具有高级语言的一般语句设施，撇掉语言中的细节，把注意力主要集中在算法处理步骤本身的描述上。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5"/>
          <p:cNvSpPr/>
          <p:nvPr/>
        </p:nvSpPr>
        <p:spPr>
          <a:xfrm>
            <a:off x="123826" y="896383"/>
            <a:ext cx="7525940" cy="5232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dirty="0"/>
              <a:t>数据结构的基础概念</a:t>
            </a:r>
            <a:endParaRPr lang="en-US" altLang="zh-CN" sz="28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461"/>
            <a:ext cx="9144000" cy="3601077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7" name="矩形 5"/>
          <p:cNvSpPr/>
          <p:nvPr/>
        </p:nvSpPr>
        <p:spPr>
          <a:xfrm>
            <a:off x="695195" y="52177"/>
            <a:ext cx="9504492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小结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5"/>
          <p:cNvSpPr/>
          <p:nvPr/>
        </p:nvSpPr>
        <p:spPr>
          <a:xfrm>
            <a:off x="695195" y="52177"/>
            <a:ext cx="9504492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小结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2458"/>
            <a:ext cx="9144000" cy="5617615"/>
          </a:xfrm>
          <a:prstGeom prst="rect">
            <a:avLst/>
          </a:prstGeom>
        </p:spPr>
      </p:pic>
      <p:sp>
        <p:nvSpPr>
          <p:cNvPr id="5" name="矩形 5"/>
          <p:cNvSpPr/>
          <p:nvPr/>
        </p:nvSpPr>
        <p:spPr>
          <a:xfrm>
            <a:off x="123826" y="896383"/>
            <a:ext cx="7525940" cy="5232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dirty="0"/>
              <a:t>数据结构的基础概念</a:t>
            </a:r>
            <a:endParaRPr lang="en-US" altLang="zh-CN" sz="2800" dirty="0"/>
          </a:p>
        </p:txBody>
      </p:sp>
    </p:spTree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5"/>
          <p:cNvSpPr/>
          <p:nvPr/>
        </p:nvSpPr>
        <p:spPr>
          <a:xfrm>
            <a:off x="123826" y="896383"/>
            <a:ext cx="7525940" cy="507831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700" b="1" dirty="0">
                <a:solidFill>
                  <a:prstClr val="white"/>
                </a:solidFill>
                <a:sym typeface="Arial" panose="020B0604020202020204" pitchFamily="34" charset="0"/>
              </a:rPr>
              <a:t>学校简介</a:t>
            </a:r>
            <a:endParaRPr lang="zh-CN" altLang="en-US" sz="2700" b="1" dirty="0">
              <a:solidFill>
                <a:prstClr val="white"/>
              </a:solidFill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95195" y="52177"/>
            <a:ext cx="9504492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小结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11044" y="3385572"/>
            <a:ext cx="2251686" cy="2293287"/>
          </a:xfrm>
          <a:prstGeom prst="rect">
            <a:avLst/>
          </a:prstGeom>
        </p:spPr>
      </p:pic>
      <p:sp>
        <p:nvSpPr>
          <p:cNvPr id="8" name="矩形: 圆角 7"/>
          <p:cNvSpPr/>
          <p:nvPr/>
        </p:nvSpPr>
        <p:spPr>
          <a:xfrm>
            <a:off x="581272" y="3577635"/>
            <a:ext cx="2251686" cy="257072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A747C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08" y="3833736"/>
            <a:ext cx="658716" cy="72298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08" y="3986136"/>
            <a:ext cx="658716" cy="72298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708" y="4138536"/>
            <a:ext cx="658716" cy="72298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108" y="4290936"/>
            <a:ext cx="658716" cy="72298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508" y="4443336"/>
            <a:ext cx="658716" cy="7229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908" y="4595736"/>
            <a:ext cx="658716" cy="72298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308" y="4748136"/>
            <a:ext cx="658716" cy="72298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708" y="4900536"/>
            <a:ext cx="658716" cy="722981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879945" y="297821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逻辑结构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82538" y="560520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一批数据</a:t>
            </a:r>
            <a:endParaRPr lang="zh-CN" altLang="en-US" sz="2400" dirty="0"/>
          </a:p>
        </p:txBody>
      </p:sp>
      <p:sp>
        <p:nvSpPr>
          <p:cNvPr id="20" name="箭头: 右 19"/>
          <p:cNvSpPr/>
          <p:nvPr/>
        </p:nvSpPr>
        <p:spPr>
          <a:xfrm>
            <a:off x="3207660" y="4613462"/>
            <a:ext cx="3103384" cy="800907"/>
          </a:xfrm>
          <a:prstGeom prst="rightArrow">
            <a:avLst/>
          </a:prstGeom>
          <a:solidFill>
            <a:srgbClr val="805C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21" name="文本框 20"/>
          <p:cNvSpPr txBox="1"/>
          <p:nvPr/>
        </p:nvSpPr>
        <p:spPr>
          <a:xfrm>
            <a:off x="6421224" y="576849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计算机存储器</a:t>
            </a:r>
            <a:endParaRPr lang="zh-CN" altLang="en-US" sz="2400" dirty="0"/>
          </a:p>
        </p:txBody>
      </p:sp>
      <p:sp>
        <p:nvSpPr>
          <p:cNvPr id="22" name="文本框 21"/>
          <p:cNvSpPr txBox="1"/>
          <p:nvPr/>
        </p:nvSpPr>
        <p:spPr>
          <a:xfrm>
            <a:off x="2255240" y="4290936"/>
            <a:ext cx="50993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/>
              <a:t>按照一定映像方式存储到</a:t>
            </a:r>
            <a:endParaRPr lang="zh-CN" altLang="en-US" sz="2400" dirty="0"/>
          </a:p>
        </p:txBody>
      </p:sp>
      <p:sp>
        <p:nvSpPr>
          <p:cNvPr id="23" name="文本框 22"/>
          <p:cNvSpPr txBox="1"/>
          <p:nvPr/>
        </p:nvSpPr>
        <p:spPr>
          <a:xfrm>
            <a:off x="6536206" y="2978215"/>
            <a:ext cx="1636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存储结构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657241" y="2211086"/>
            <a:ext cx="1636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运算集合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235503" y="2857734"/>
            <a:ext cx="6702358" cy="4428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662855" y="887547"/>
            <a:ext cx="8244214" cy="1319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数据结构的内容可以归纳为三个部分：逻辑结构、存储结构和运算集合。</a:t>
            </a:r>
            <a:endParaRPr lang="en-US" altLang="zh-CN" sz="2800" dirty="0"/>
          </a:p>
        </p:txBody>
      </p:sp>
    </p:spTree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/>
          <p:nvPr/>
        </p:nvSpPr>
        <p:spPr>
          <a:xfrm>
            <a:off x="742743" y="4926628"/>
            <a:ext cx="8179506" cy="836561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zh-CN" altLang="en-US" sz="36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谢谢大家！</a:t>
            </a:r>
            <a:endParaRPr lang="en-US" altLang="zh-CN" sz="36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2" y="1861429"/>
            <a:ext cx="9143999" cy="69944"/>
          </a:xfrm>
          <a:prstGeom prst="roundRect">
            <a:avLst/>
          </a:prstGeom>
          <a:solidFill>
            <a:srgbClr val="4F54B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减号 10"/>
          <p:cNvSpPr/>
          <p:nvPr/>
        </p:nvSpPr>
        <p:spPr>
          <a:xfrm rot="5400000">
            <a:off x="1849924" y="1842114"/>
            <a:ext cx="340819" cy="449397"/>
          </a:xfrm>
          <a:prstGeom prst="mathMinus">
            <a:avLst/>
          </a:prstGeom>
          <a:solidFill>
            <a:srgbClr val="4F54B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减号 11"/>
          <p:cNvSpPr/>
          <p:nvPr/>
        </p:nvSpPr>
        <p:spPr>
          <a:xfrm rot="5400000">
            <a:off x="7387084" y="1836109"/>
            <a:ext cx="352829" cy="449397"/>
          </a:xfrm>
          <a:prstGeom prst="mathMinus">
            <a:avLst/>
          </a:prstGeom>
          <a:solidFill>
            <a:srgbClr val="4F54B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52" y="2141253"/>
            <a:ext cx="3568889" cy="206846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523" y="2178956"/>
            <a:ext cx="3620656" cy="206846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032" y="559643"/>
            <a:ext cx="4741233" cy="12233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945" y="509082"/>
            <a:ext cx="5136444" cy="1138578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5"/>
          <p:cNvSpPr/>
          <p:nvPr/>
        </p:nvSpPr>
        <p:spPr>
          <a:xfrm>
            <a:off x="123826" y="896383"/>
            <a:ext cx="7525940" cy="507831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700" b="1" dirty="0">
                <a:solidFill>
                  <a:prstClr val="white"/>
                </a:solidFill>
                <a:sym typeface="Arial" panose="020B0604020202020204" pitchFamily="34" charset="0"/>
              </a:rPr>
              <a:t>学校简介</a:t>
            </a:r>
            <a:endParaRPr lang="zh-CN" altLang="en-US" sz="2700" b="1" dirty="0">
              <a:solidFill>
                <a:prstClr val="white"/>
              </a:solidFill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5" name="矩形 5"/>
          <p:cNvSpPr/>
          <p:nvPr/>
        </p:nvSpPr>
        <p:spPr>
          <a:xfrm>
            <a:off x="695195" y="52177"/>
            <a:ext cx="9504492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1.1 </a:t>
            </a:r>
            <a:r>
              <a:rPr lang="zh-CN" altLang="en-US" sz="3600" dirty="0">
                <a:solidFill>
                  <a:schemeClr val="bg1"/>
                </a:solidFill>
              </a:rPr>
              <a:t>数据结构的基础概念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0305" y="1892729"/>
            <a:ext cx="8763390" cy="306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数据元素（</a:t>
            </a:r>
            <a:r>
              <a:rPr lang="en-US" altLang="zh-CN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Element</a:t>
            </a:r>
            <a:r>
              <a: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数据元素是组成数据的基本单位，是数据集合的个体。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5"/>
          <p:cNvSpPr/>
          <p:nvPr/>
        </p:nvSpPr>
        <p:spPr>
          <a:xfrm>
            <a:off x="695195" y="52177"/>
            <a:ext cx="9504492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1.1 </a:t>
            </a:r>
            <a:r>
              <a:rPr lang="zh-CN" altLang="en-US" sz="3600" dirty="0">
                <a:solidFill>
                  <a:schemeClr val="bg1"/>
                </a:solidFill>
              </a:rPr>
              <a:t>数据结构的基础概念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graphicFrame>
        <p:nvGraphicFramePr>
          <p:cNvPr id="2" name="表格 3"/>
          <p:cNvGraphicFramePr>
            <a:graphicFrameLocks noGrp="1"/>
          </p:cNvGraphicFramePr>
          <p:nvPr/>
        </p:nvGraphicFramePr>
        <p:xfrm>
          <a:off x="660240" y="2942429"/>
          <a:ext cx="6989526" cy="1296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6926"/>
                <a:gridCol w="1189972"/>
                <a:gridCol w="1014608"/>
                <a:gridCol w="1227551"/>
                <a:gridCol w="1465548"/>
                <a:gridCol w="1164921"/>
              </a:tblGrid>
              <a:tr h="64839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学号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姓名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性别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籍贯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出生年月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住址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64839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101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赵虹玲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女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河北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1983.11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背景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8418022" y="3317374"/>
            <a:ext cx="59503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记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81637" y="1526316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数据项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6989523" y="2175891"/>
            <a:ext cx="0" cy="7068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>
            <a:off x="7755698" y="3843085"/>
            <a:ext cx="5871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5"/>
          <p:cNvSpPr/>
          <p:nvPr/>
        </p:nvSpPr>
        <p:spPr>
          <a:xfrm>
            <a:off x="123826" y="896383"/>
            <a:ext cx="7525940" cy="507831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700" b="1" dirty="0">
                <a:solidFill>
                  <a:prstClr val="white"/>
                </a:solidFill>
                <a:sym typeface="Arial" panose="020B0604020202020204" pitchFamily="34" charset="0"/>
              </a:rPr>
              <a:t>学校简介</a:t>
            </a:r>
            <a:endParaRPr lang="zh-CN" altLang="en-US" sz="2700" b="1" dirty="0">
              <a:solidFill>
                <a:prstClr val="white"/>
              </a:solidFill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5" name="矩形 5"/>
          <p:cNvSpPr/>
          <p:nvPr/>
        </p:nvSpPr>
        <p:spPr>
          <a:xfrm>
            <a:off x="695195" y="52177"/>
            <a:ext cx="9504492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1.1 </a:t>
            </a:r>
            <a:r>
              <a:rPr lang="zh-CN" altLang="en-US" sz="3600" dirty="0">
                <a:solidFill>
                  <a:schemeClr val="bg1"/>
                </a:solidFill>
              </a:rPr>
              <a:t>数据结构的基础概念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0305" y="1892729"/>
            <a:ext cx="8763390" cy="3329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数据对象（</a:t>
            </a:r>
            <a:r>
              <a:rPr lang="en-US" altLang="zh-CN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Object</a:t>
            </a:r>
            <a:r>
              <a: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定义：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数据对象是性质相同的数据元素的集合，是数据的一个子集。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5"/>
          <p:cNvSpPr/>
          <p:nvPr/>
        </p:nvSpPr>
        <p:spPr>
          <a:xfrm>
            <a:off x="123826" y="896383"/>
            <a:ext cx="7525940" cy="507831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700" b="1" dirty="0">
                <a:solidFill>
                  <a:prstClr val="white"/>
                </a:solidFill>
                <a:sym typeface="Arial" panose="020B0604020202020204" pitchFamily="34" charset="0"/>
              </a:rPr>
              <a:t>学校简介</a:t>
            </a:r>
            <a:endParaRPr lang="zh-CN" altLang="en-US" sz="2700" b="1" dirty="0">
              <a:solidFill>
                <a:prstClr val="white"/>
              </a:solidFill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5" name="矩形 5"/>
          <p:cNvSpPr/>
          <p:nvPr/>
        </p:nvSpPr>
        <p:spPr>
          <a:xfrm>
            <a:off x="695195" y="52177"/>
            <a:ext cx="9504492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1.1 </a:t>
            </a:r>
            <a:r>
              <a:rPr lang="zh-CN" altLang="en-US" sz="3600" dirty="0">
                <a:solidFill>
                  <a:schemeClr val="bg1"/>
                </a:solidFill>
              </a:rPr>
              <a:t>数据结构的基础概念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275573" y="1352811"/>
                <a:ext cx="6640729" cy="33547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数据对象举例</a:t>
                </a:r>
                <a:r>
                  <a:rPr lang="zh-CN" altLang="en-US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整数集合：</a:t>
                </a:r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N={0, </a:t>
                </a:r>
                <a14:m>
                  <m:oMath xmlns:m="http://schemas.openxmlformats.org/officeDocument/2006/math">
                    <m:r>
                      <a:rPr lang="el-GR" altLang="zh-C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zh-CN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  <m:r>
                      <a:rPr lang="el-GR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zh-CN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…}  </a:t>
                </a:r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      </a:t>
                </a: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无限集</a:t>
                </a:r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字符集合：</a:t>
                </a:r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C={</a:t>
                </a: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‘</a:t>
                </a:r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’，‘</a:t>
                </a:r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’，</a:t>
                </a:r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…,’Z’}</a:t>
                </a:r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      </a:t>
                </a: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有限集</a:t>
                </a:r>
                <a:endPara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3" y="1352811"/>
                <a:ext cx="6640729" cy="3354765"/>
              </a:xfrm>
              <a:prstGeom prst="rect">
                <a:avLst/>
              </a:prstGeom>
              <a:blipFill rotWithShape="1">
                <a:blip r:embed="rId1"/>
                <a:stretch>
                  <a:fillRect l="-9" t="-8" r="-327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/>
</p:sld>
</file>

<file path=ppt/tags/tag1.xml><?xml version="1.0" encoding="utf-8"?>
<p:tagLst xmlns:p="http://schemas.openxmlformats.org/presentationml/2006/main">
  <p:tag name="KSO_WPP_MARK_KEY" val="559ba567-e231-4eff-9780-f831a421c430"/>
  <p:tag name="COMMONDATA" val="eyJoZGlkIjoiYTc2ZGZiNzZiNDVlOGViOWVmM2JhOTY0NGJkNjUyYzg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4060</Words>
  <Application>WPS 演示</Application>
  <PresentationFormat>全屏显示(4:3)</PresentationFormat>
  <Paragraphs>659</Paragraphs>
  <Slides>56</Slides>
  <Notes>56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72" baseType="lpstr">
      <vt:lpstr>Arial</vt:lpstr>
      <vt:lpstr>宋体</vt:lpstr>
      <vt:lpstr>Wingdings</vt:lpstr>
      <vt:lpstr>Calibri</vt:lpstr>
      <vt:lpstr>微软雅黑</vt:lpstr>
      <vt:lpstr>NimbusRomNo9L-Regu</vt:lpstr>
      <vt:lpstr>Segoe Print</vt:lpstr>
      <vt:lpstr>等线</vt:lpstr>
      <vt:lpstr>Times New Roman</vt:lpstr>
      <vt:lpstr>Cambria Math</vt:lpstr>
      <vt:lpstr>Arial Unicode MS</vt:lpstr>
      <vt:lpstr>等线 Light</vt:lpstr>
      <vt:lpstr>Arial</vt:lpstr>
      <vt:lpstr>Arial</vt:lpstr>
      <vt:lpstr>PingFang SC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bingshu</dc:creator>
  <cp:lastModifiedBy>BookPlus</cp:lastModifiedBy>
  <cp:revision>2320</cp:revision>
  <dcterms:created xsi:type="dcterms:W3CDTF">2021-09-11T01:34:00Z</dcterms:created>
  <dcterms:modified xsi:type="dcterms:W3CDTF">2024-02-26T12:30:38Z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4ADD36ECA929461E8073CD3119590CB3</vt:lpwstr>
  </property>
</Properties>
</file>